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bin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Gill Sans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7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3b6a987f9_0_1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3b6a987f9_0_1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aae22cada6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545" y="685800"/>
            <a:ext cx="609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aae22cada6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3b6a987f9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3b6a987f9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ae22cada6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545" y="685800"/>
            <a:ext cx="609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aae22cada6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b63ff357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b63ff357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3b6a987f9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53b6a987f9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3b6a987f9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3b6a987f9_0_1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3b6a987f9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3b6a987f9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53b6a987f9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53b6a987f9_0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3b6a987f9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53b6a987f9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3b6a987f9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3b6a987f9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3b6a987f9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53b6a987f9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53b6a987f9_0_1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53b6a987f9_0_1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3b6a987f9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53b6a987f9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3b6a987f9_0_1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3b6a987f9_0_1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ae22cad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545" y="685800"/>
            <a:ext cx="609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aae22cad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3b6a987f9_0_1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3b6a987f9_0_1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ae22cada6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545" y="685800"/>
            <a:ext cx="609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aae22cada6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3b6a987f9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3b6a987f9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ae22cada6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545" y="685800"/>
            <a:ext cx="609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aae22cada6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3b6a987f9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3b6a987f9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ae22cada6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545" y="685800"/>
            <a:ext cx="609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aae22cada6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Collaboration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369513" y="1708450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collaborate with other teams/offices in an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ad-hoc fashion.</a:t>
            </a:r>
            <a:endParaRPr sz="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-I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nformation silos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are common.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70525" y="1708450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are not yet collaborating with other teams/offices.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sometimes</a:t>
            </a:r>
            <a:r>
              <a:rPr lang="en" sz="800" u="sng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collaborate with other teams/offices.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-Inter-office collaboration is characterized by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information exchange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900" b="1" u="sng">
                <a:latin typeface="Century Gothic"/>
                <a:ea typeface="Century Gothic"/>
                <a:cs typeface="Century Gothic"/>
                <a:sym typeface="Century Gothic"/>
              </a:rPr>
              <a:t>usually:</a:t>
            </a:r>
            <a:endParaRPr sz="9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i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dentify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other teams/offices/individuals who could have the greatest impact on planning and implementation.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decisions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about what form collaboration takes to increase synergies.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Collaborate strategically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those teams/offices/individuals based on the decision reached.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9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and s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ystematically:</a:t>
            </a:r>
            <a:endParaRPr sz="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Identify other teams/offices/individuals who could have the greatest impact on planning and implementation.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-Make decisions about what form collaboration takes to increase synergies.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-Collaborate strategically with those teams/offices/individuals based on the decision reached.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3025" y="865575"/>
            <a:ext cx="2266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Collaborating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 Collaboration</a:t>
            </a:r>
            <a:endParaRPr b="1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2288125" y="483825"/>
            <a:ext cx="44898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Identify and prioritize teams/offices for strategic collaboration.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Decide how to engage those teams/offices,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Collaborate with those teams/offices based on decisions reached.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2" name="Google Shape;22;p2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23" name="Google Shape;23;p2" descr="Framework-V7_Collaborating-callout_2016101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72638" y="49825"/>
            <a:ext cx="1405375" cy="14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53" y="198973"/>
            <a:ext cx="666600" cy="6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1482600" y="47557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lationship &amp; Networks">
  <p:cSld name="CUSTOM_9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Only with certain individuals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Have strong internal and external relationships and networks based on mutual trust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Consistently and transparently communicate with a wide range of stakeholders (as appropriate) to exchange up-to-date information and tacit knowledge.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-Use relationships and networks to remain aware of development across the system that could impact, leverage, or streamline ongoing or future efforts.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Staff are not yet leveraging relationships and networks.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minority of mission staff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Have strong internal and external relationships and networks based on mutual trust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Consistently and transparently communicate with a wide range of stakeholders (as appropriate) to exchange up-to-date information and tacit knowledge.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-Use relationships and networks to remain aware of development across the system that could impact, leverage, or streamline ongoing or future efforts.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majority of mission staff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Have strong internal and external relationships and networks based on mutual trust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Consistently and transparently communicate with a wide range of stakeholders (as appropriate) to exchange up-to-date information and tacit knowledge.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-Use relationships and networks to remain aware of development across the system that could impact, leverage, or streamline ongoing or future efforts.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mission-wide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Have strong internal and external relationships and networks based on mutual trust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Consistently and transparently communicate with a wide range of stakeholders (as appropriate) to exchange up-to-date information and tacit knowledge.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-Use relationships and networks to remain aware of development across the system that could impact, leverage, or streamline ongoing or future efforts.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128425" y="922200"/>
            <a:ext cx="2701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Culture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Relationships &amp; Networks</a:t>
            </a:r>
            <a:endParaRPr b="1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2610925" y="276400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Development of trusting relationships.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Exchange of up-to-date information.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Use of networks across the system to expand situational awareness.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5" name="Google Shape;175;p11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525" y="154850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 descr="Framework-V7_Culture-callout_201610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525" y="101975"/>
            <a:ext cx="1449349" cy="15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1482600" y="49843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inuous Learning">
  <p:cSld name="CUSTOM_10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Only with certain individuals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Make time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for their own learning and reflection.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Use iterative approaches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that enable continuous improvement.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Staff are able to focus on learning and reflecting only when working outside of regular working hours.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minority of mission staff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Participate in learning and reflection opportunities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Use iterative approaches that enable continuous improvement.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mission staff participate in learning and reflection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Staff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motivated to learn in order to grow professionally and improve organizational effectiveness.</a:t>
            </a: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staff and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implementing partners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iterative approaches that enable continuous improvement.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mission-wide with the support of mission leadership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participate in learning opportunities and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capture how they contribute 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organization’s effectiveness.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Staff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motivated to learn in order to grow professionally and improve organizational effectiveness.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 leadership constantly encourages staff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implementing partners to use iterative approaches that enable continuous improvement.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2"/>
          <p:cNvSpPr txBox="1"/>
          <p:nvPr/>
        </p:nvSpPr>
        <p:spPr>
          <a:xfrm>
            <a:off x="128425" y="943625"/>
            <a:ext cx="2701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Culture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Continuous Learning &amp; Improvement</a:t>
            </a:r>
            <a:endParaRPr b="1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2610925" y="276400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Staff take time for learning and reflection.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Motivation for learning.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Use of iterative approaches that enable continuous improvement.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2" name="Google Shape;192;p12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525" y="154850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 descr="Framework-V7_Culture-callout_201610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525" y="101975"/>
            <a:ext cx="1449349" cy="15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/>
          <p:nvPr/>
        </p:nvSpPr>
        <p:spPr>
          <a:xfrm>
            <a:off x="1482600" y="49843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M">
  <p:cSld name="CUSTOM_1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In planning and implementation, staff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rarely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Source relevant technical, contextual, and experiential knowledge from key stakeholders.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Distil knowledge to inform decisions.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Share knowledge strategically and in user-friendly formats to influence decisions within and outside USAID.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Staff are not yet sourcing, distilling, and/or sharing knowledge.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planning and implementation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sometimes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Source relevant technical, contextual, and experiential knowledge from key stakeholders.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Distil knowledge to inform decisions.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Share knowledge strategically and in user-friendly formats to influence decisions within and outside USAID.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planning and implementation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Source relevant technical, contextual, and experiential knowledge from key stakeholders.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Distil knowledge to inform decisions.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Share knowledge strategically and in user-friendly formats to influence decisions within and outside USAID.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planning and implementation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and systematically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Source relevant technical, contextual, and experiential knowledge from key stakeholders.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Distil knowledge to inform decisions.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Share knowledge strategically and in user-friendly formats to influence decisions within and outside USAID.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128425" y="1011050"/>
            <a:ext cx="2701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Process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 Management</a:t>
            </a:r>
            <a:endParaRPr b="1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2610925" y="276400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Source various types of knowledge from stakeholders.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Distill knowledge.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Share knowledge with stakeholders.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9" name="Google Shape;209;p13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210" name="Google Shape;210;p13" descr="Framework-V7_Processes-callout_20161028.png"/>
          <p:cNvPicPr preferRelativeResize="0"/>
          <p:nvPr/>
        </p:nvPicPr>
        <p:blipFill rotWithShape="1">
          <a:blip r:embed="rId2">
            <a:alphaModFix/>
          </a:blip>
          <a:srcRect l="-1103" t="-4253" r="-1103" b="2014"/>
          <a:stretch/>
        </p:blipFill>
        <p:spPr>
          <a:xfrm>
            <a:off x="7330375" y="72238"/>
            <a:ext cx="1690772" cy="155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75" y="21150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/>
          <p:nvPr/>
        </p:nvSpPr>
        <p:spPr>
          <a:xfrm>
            <a:off x="1482600" y="48319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itutional Memory">
  <p:cSld name="CUSTOM_1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have knowledge management system(s) that are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not in use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Transition and onboarding processes are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articulated but not implemented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We do not yet have systems or processes in place to maintain institutional memory.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Mission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knowledge management system for daily operational needs and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basic access to institutional knowledge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hoc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knowledge transfer between incoming and outgoing staff depends largely on individual initiative.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FSNs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sometimes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play a role in maintaining knowledge and continuity.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-Mission staff and relevant stakeholders are able to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 needed information and knowledge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Departing and/or current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transfer mission knowledge, understand of the local context, and key relationships to incoming staff.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FSNs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valued as a source of institutional knowledge and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encouraged to contribute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staff onboarding and transition processes.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-Mission staff and relevant stakeholders are able to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easily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access up-to-date information and knowledge in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manner.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Departing and/or current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systematically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transfer mission knowledge, understand of the local context, and key relationships to incoming staff.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FSNs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valued as a source of institutional knowledge and encouraged to contribute to staff onboarding and transition processes.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173750" y="1001425"/>
            <a:ext cx="2701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Process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Institutional Memory</a:t>
            </a:r>
            <a:endParaRPr b="1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2039425" y="288225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Access institutional knowledge.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Staff transitions.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Contributions of Foreign Service Nationals (FSNs) to institutional memory.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26" name="Google Shape;226;p14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227" name="Google Shape;227;p14" descr="Framework-V7_Processes-callout_20161028.png"/>
          <p:cNvPicPr preferRelativeResize="0"/>
          <p:nvPr/>
        </p:nvPicPr>
        <p:blipFill rotWithShape="1">
          <a:blip r:embed="rId2">
            <a:alphaModFix/>
          </a:blip>
          <a:srcRect l="-1103" t="-4253" r="-1103" b="2014"/>
          <a:stretch/>
        </p:blipFill>
        <p:spPr>
          <a:xfrm>
            <a:off x="7330375" y="72238"/>
            <a:ext cx="1690772" cy="155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75" y="21150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/>
          <p:nvPr/>
        </p:nvSpPr>
        <p:spPr>
          <a:xfrm>
            <a:off x="1482600" y="48319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ision-Making">
  <p:cSld name="CUSTOM_13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Only certain mission staff and implementing partners understand programmatic decision making processes or the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scope of their own autonomy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Rationale for decisions taken is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rarely documented and only shared with stakeholders after the fact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We do not yet have clarity around decision making processes or authority.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minority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mission staff and implementing partners understanding decision-making processes at the mission.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level of autonomy staff have to make decisions about their own work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differs according to the teams and individuals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involved.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FSNs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sometimes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play a role in maintaining knowledge and continuity.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-The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mission staff and implementing partners understand decision-making processes.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Staff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granted an appropriate level of autonomy to make decisions about their work.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Decisions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made after soliciting input from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appropriate internal and external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stakeholders and the rationale is documented and shared with them.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-The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making decisions is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fully transparent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Staff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granted an appropriate level of autonomy to make decisions about their work.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Decisions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made after soliciting input from appropriate internal and external stakeholders, and the rationale is documented and shared with them.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28425" y="1001525"/>
            <a:ext cx="2701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Process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Decision-Making</a:t>
            </a:r>
            <a:endParaRPr b="1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2039425" y="288225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Awareness of decision-making processes.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Autonomy to make decisions.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Appropriate stakeholder involvement in decision-making.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43" name="Google Shape;243;p15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244" name="Google Shape;244;p15" descr="Framework-V7_Processes-callout_20161028.png"/>
          <p:cNvPicPr preferRelativeResize="0"/>
          <p:nvPr/>
        </p:nvPicPr>
        <p:blipFill rotWithShape="1">
          <a:blip r:embed="rId2">
            <a:alphaModFix/>
          </a:blip>
          <a:srcRect l="-1103" t="-4253" r="-1103" b="2014"/>
          <a:stretch/>
        </p:blipFill>
        <p:spPr>
          <a:xfrm>
            <a:off x="7330375" y="72238"/>
            <a:ext cx="1690772" cy="155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75" y="21150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/>
          <p:nvPr/>
        </p:nvSpPr>
        <p:spPr>
          <a:xfrm>
            <a:off x="1482600" y="48319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Resources">
  <p:cSld name="CUSTOM_14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The missions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M&amp;E specialists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are responsible for CLA.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Only a few individuals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are trained and recognized for CLA-related knowledge and skills.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We are not yet leveraging financial and human resources to support CLA integration throughout the program cycle.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mission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M&amp;E specialist(s) and points of contact from technical offices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responsible for CLA.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minority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staff are trained in and recognized for CLA-related knowledge and skills.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mission has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mechanism(s) with some elements related to CLA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-The mission has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 points of contact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program office and across the technical offices.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staff are trained and recognized for CLA-related knowledge and skills.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mission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procures mechanisms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support CLA.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mission-wide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incorporate CLA into their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scope and workload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there are identified CLA champions throughout the mission who coordinate efforts with the program office.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mission-wide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trained in and recognized for CLA-related knowledge and skills.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mission procures and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uses tailored support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promote effective CLA.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128425" y="1022375"/>
            <a:ext cx="2701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 Resources</a:t>
            </a:r>
            <a:endParaRPr b="1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2039425" y="288225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Roles and responsibilities vis a vis CLA.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Professional development of CLA.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Procurement of CLA support.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256" name="Google Shape;256;p16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58" name="Google Shape;258;p16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259" name="Google Shape;259;p16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60" name="Google Shape;260;p16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261" name="Google Shape;261;p16" descr="Framework-V7_Culture-callout_20161010.png"/>
          <p:cNvPicPr preferRelativeResize="0"/>
          <p:nvPr/>
        </p:nvPicPr>
        <p:blipFill rotWithShape="1">
          <a:blip r:embed="rId2">
            <a:alphaModFix/>
          </a:blip>
          <a:srcRect r="-2322"/>
          <a:stretch/>
        </p:blipFill>
        <p:spPr>
          <a:xfrm>
            <a:off x="7466525" y="71050"/>
            <a:ext cx="1457974" cy="152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825" y="21150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6"/>
          <p:cNvSpPr/>
          <p:nvPr/>
        </p:nvSpPr>
        <p:spPr>
          <a:xfrm>
            <a:off x="1482600" y="48319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A in Implementing Mechanisms">
  <p:cSld name="CUSTOM_1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Staff </a:t>
            </a:r>
            <a:r>
              <a:rPr lang="en" sz="800" b="1" u="sng"/>
              <a:t>rarely</a:t>
            </a:r>
            <a:r>
              <a:rPr lang="en" sz="800"/>
              <a:t>: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Use mechanism types and scopes that enable CLA integration during implementation.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Allocate and/or approve mechanism resources to support CLA integration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Request and/or approve key personnel with the capacity in adaptive management and other CLA-related skills.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Implementing mechanisms are not yet supporting CLA integration.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sometimes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Use mechanism types and scopes that enable CLA integration during implementation.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Allocate and/or approve mechanism resources to support CLA integration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Request and/or approve key personnel with the capacity in adaptive management and other CLA-related skills.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- Use mechanism types and scopes that enable CLA integration during implementation.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Allocate and/or approve mechanism resources to support CLA integration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Request and/or approve key personnel with the capacity in adaptive management and other CLA-related skills.</a:t>
            </a: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Staff </a:t>
            </a:r>
            <a:r>
              <a:rPr lang="en" sz="900" b="1" u="sng">
                <a:latin typeface="Century Gothic"/>
                <a:ea typeface="Century Gothic"/>
                <a:cs typeface="Century Gothic"/>
                <a:sym typeface="Century Gothic"/>
              </a:rPr>
              <a:t>consistently and systematically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Use mechanism types and scopes that enable CLA integration during implementation.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Allocate and/or approve mechanism resources to support CLA integration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Request and/or approve key personnel with the capacity in adaptive management and other CLA-related skills.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128525" y="1022625"/>
            <a:ext cx="38586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 in Implementing Mechanisms</a:t>
            </a:r>
            <a:endParaRPr b="1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1985850" y="276875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Mechanism type and scope enables CLA.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Budgeting.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Staff compensation and skills.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77" name="Google Shape;277;p17"/>
          <p:cNvSpPr txBox="1"/>
          <p:nvPr/>
        </p:nvSpPr>
        <p:spPr>
          <a:xfrm rot="-5400000">
            <a:off x="-1363575" y="31010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278" name="Google Shape;2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526" y="141075"/>
            <a:ext cx="957900" cy="9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7" descr="Framework-V7_Culture-callout_20161010.png"/>
          <p:cNvPicPr preferRelativeResize="0"/>
          <p:nvPr/>
        </p:nvPicPr>
        <p:blipFill rotWithShape="1">
          <a:blip r:embed="rId3">
            <a:alphaModFix/>
          </a:blip>
          <a:srcRect r="-2322"/>
          <a:stretch/>
        </p:blipFill>
        <p:spPr>
          <a:xfrm>
            <a:off x="7466525" y="71050"/>
            <a:ext cx="1457974" cy="1529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/>
          <p:nvPr/>
        </p:nvSpPr>
        <p:spPr>
          <a:xfrm>
            <a:off x="1482600" y="48319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ternal Collaboration">
  <p:cSld name="CUSTOM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-Analysis of stakeholders is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informal and undocumented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collaborate with stakeholders in an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ad hoc fashion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-Stakeholders are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informed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of USAID plans and/or interventions.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670525" y="1712675"/>
            <a:ext cx="1617600" cy="3336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are not yet collaborating with stakeholders.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-Planning processes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sometimes 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include a stakeholder analysis.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collaborate with host government counterparts and/or implementing partners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under specific agreements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-Collaboration with additional stakeholders is limited to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consultations/information gathering 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to inform USAID decisions.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900" b="1" u="sng">
                <a:latin typeface="Century Gothic"/>
                <a:ea typeface="Century Gothic"/>
                <a:cs typeface="Century Gothic"/>
                <a:sym typeface="Century Gothic"/>
              </a:rPr>
              <a:t>usually:</a:t>
            </a:r>
            <a:endParaRPr sz="9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-Use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stakeholder analysis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identify and prioritize stakeholders.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decisions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about what form collaboration takes to increase synergies, which could include encouraging collaboration among partners when relevant.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Collaborate strategically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key stakeholders based on the decision reached.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9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and s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ystematically:</a:t>
            </a:r>
            <a:endParaRPr sz="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Use stakeholder analysis to identify and prioritize stakeholders.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-Make decisions about what form collaboration takes to increase synergies which includes requiring collaboration among partners when relevant.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-Collaborate strategically with those key stakeholders based on the decision reached.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103025" y="825488"/>
            <a:ext cx="2266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Collaborating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External Collaboration</a:t>
            </a:r>
            <a:endParaRPr b="1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2304750" y="320800"/>
            <a:ext cx="44898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Identify and prioritize key stakeholders for strategic collaboration.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Decide how to engage key stakeholders.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Collaborate with key stakeholders based on decisions reached.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9" name="Google Shape;39;p3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40" name="Google Shape;40;p3" descr="Framework-V7_Collaborating-callout_2016101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72626" y="135900"/>
            <a:ext cx="1405375" cy="14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53" y="198973"/>
            <a:ext cx="666600" cy="6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/>
          <p:nvPr/>
        </p:nvSpPr>
        <p:spPr>
          <a:xfrm>
            <a:off x="1482600" y="47557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2" name="Google Shape;302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3" name="Google Shape;3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1" name="Google Shape;311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8" name="Google Shape;318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bg>
      <p:bgPr>
        <a:solidFill>
          <a:srgbClr val="CFCDC9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>
            <a:spLocks noGrp="1"/>
          </p:cNvSpPr>
          <p:nvPr>
            <p:ph type="pic" idx="2"/>
          </p:nvPr>
        </p:nvSpPr>
        <p:spPr>
          <a:xfrm>
            <a:off x="4572000" y="152762"/>
            <a:ext cx="4419600" cy="48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12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2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4" name="Google Shape;324;p29"/>
          <p:cNvSpPr txBox="1">
            <a:spLocks noGrp="1"/>
          </p:cNvSpPr>
          <p:nvPr>
            <p:ph type="dt" idx="10"/>
          </p:nvPr>
        </p:nvSpPr>
        <p:spPr>
          <a:xfrm>
            <a:off x="152400" y="4806072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5" name="Google Shape;325;p29"/>
          <p:cNvSpPr txBox="1">
            <a:spLocks noGrp="1"/>
          </p:cNvSpPr>
          <p:nvPr>
            <p:ph type="sldNum" idx="12"/>
          </p:nvPr>
        </p:nvSpPr>
        <p:spPr>
          <a:xfrm>
            <a:off x="6858000" y="4806072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29"/>
          <p:cNvSpPr txBox="1">
            <a:spLocks noGrp="1"/>
          </p:cNvSpPr>
          <p:nvPr>
            <p:ph type="body" idx="1"/>
          </p:nvPr>
        </p:nvSpPr>
        <p:spPr>
          <a:xfrm>
            <a:off x="685800" y="1664629"/>
            <a:ext cx="36576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 b="0" i="0" u="none" strike="noStrike" cap="none">
                <a:solidFill>
                  <a:srgbClr val="6C6463"/>
                </a:solidFill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 b="0" i="0" u="none" strike="noStrike" cap="none">
                <a:solidFill>
                  <a:srgbClr val="6C6463"/>
                </a:solidFill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 b="0" i="0" u="none" strike="noStrike" cap="none">
                <a:solidFill>
                  <a:srgbClr val="6C6463"/>
                </a:solidFill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 b="0" i="0" u="none" strike="noStrike" cap="none">
                <a:solidFill>
                  <a:srgbClr val="6C6463"/>
                </a:solidFill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 sz="1400" b="0" i="0" u="none" strike="noStrike" cap="none">
                <a:solidFill>
                  <a:srgbClr val="FFFFFF"/>
                </a:solidFill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Char char="•"/>
              <a:defRPr sz="20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9"/>
          <p:cNvSpPr txBox="1">
            <a:spLocks noGrp="1"/>
          </p:cNvSpPr>
          <p:nvPr>
            <p:ph type="body" idx="3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685800" y="673312"/>
            <a:ext cx="36576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None/>
              <a:defRPr sz="2400" b="0" i="0" u="none" strike="noStrike" cap="none">
                <a:solidFill>
                  <a:srgbClr val="BA0C2F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pic>
        <p:nvPicPr>
          <p:cNvPr id="329" name="Google Shape;329;p29" descr="LEARN_White_Logo_Transpar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5887" y="4310398"/>
            <a:ext cx="1394176" cy="40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bg>
      <p:bgPr>
        <a:solidFill>
          <a:srgbClr val="CFCDC9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>
            <a:spLocks noGrp="1"/>
          </p:cNvSpPr>
          <p:nvPr>
            <p:ph type="pic" idx="2"/>
          </p:nvPr>
        </p:nvSpPr>
        <p:spPr>
          <a:xfrm>
            <a:off x="152405" y="2571749"/>
            <a:ext cx="8839200" cy="24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body" idx="1"/>
          </p:nvPr>
        </p:nvSpPr>
        <p:spPr>
          <a:xfrm>
            <a:off x="685800" y="1286662"/>
            <a:ext cx="77724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dt" idx="10"/>
          </p:nvPr>
        </p:nvSpPr>
        <p:spPr>
          <a:xfrm>
            <a:off x="152405" y="4806072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4" name="Google Shape;334;p30"/>
          <p:cNvSpPr txBox="1">
            <a:spLocks noGrp="1"/>
          </p:cNvSpPr>
          <p:nvPr>
            <p:ph type="ftr" idx="11"/>
          </p:nvPr>
        </p:nvSpPr>
        <p:spPr>
          <a:xfrm>
            <a:off x="3124200" y="4806072"/>
            <a:ext cx="289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5" name="Google Shape;335;p30"/>
          <p:cNvSpPr txBox="1">
            <a:spLocks noGrp="1"/>
          </p:cNvSpPr>
          <p:nvPr>
            <p:ph type="sldNum" idx="12"/>
          </p:nvPr>
        </p:nvSpPr>
        <p:spPr>
          <a:xfrm>
            <a:off x="6858003" y="4806072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body" idx="3"/>
          </p:nvPr>
        </p:nvSpPr>
        <p:spPr>
          <a:xfrm rot="-5400000">
            <a:off x="7870640" y="3508048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686104" y="673809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ical Evidence Base">
  <p:cSld name="CUSTOM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informally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track the existing technical evidence base.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have identified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some knowledge gaps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are not familiar with the technical evidence base.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primarily track and use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previous evaluation reports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to identify implications for programming.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fill knowledge gaps using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informal or ad hoc approaches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900" b="1" u="sng">
                <a:latin typeface="Century Gothic"/>
                <a:ea typeface="Century Gothic"/>
                <a:cs typeface="Century Gothic"/>
                <a:sym typeface="Century Gothic"/>
              </a:rPr>
              <a:t>usually: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-Track the existing technical evidence base, including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up-to-date research and subject matter expertise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generated by USAID and others.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-Use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mix of relevant knowledge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types and sources to identify implications and inform strategy, projects, and/or activities.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-Fill gaps and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contribute new knowledge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evidence base through a mix of knowledge synthesis, research, piloting/experimentation and evaluation.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9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and s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ystematically: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-Track the existing technical evidence base, including up-to-date research and subject matter expertise generated by USAID and others.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-Use a mix of relevant knowledge types and sources to identify implications and inform strategy, projects, and/or activities.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-Fill gaps and contribute new knowledge to the evidence base through a mix of knowledge synthesis, research, piloting/experimentation and evaluation.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4"/>
          <p:cNvSpPr txBox="1"/>
          <p:nvPr/>
        </p:nvSpPr>
        <p:spPr>
          <a:xfrm>
            <a:off x="117450" y="935625"/>
            <a:ext cx="238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Learning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1C23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Technical Evidence Base</a:t>
            </a:r>
            <a:endParaRPr b="1">
              <a:solidFill>
                <a:srgbClr val="F1C23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4"/>
          <p:cNvSpPr txBox="1"/>
          <p:nvPr/>
        </p:nvSpPr>
        <p:spPr>
          <a:xfrm>
            <a:off x="2504850" y="320800"/>
            <a:ext cx="46107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Track the technical evidence base.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Apply the technical evidence base in planning and implementation.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Contribute to/expand the technical evidence base.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52" name="Google Shape;52;p4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53" name="Google Shape;53;p4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6" name="Google Shape;56;p4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3650" y="225075"/>
            <a:ext cx="714600" cy="7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 descr="Framework-V7_Learning-callout_201610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468" y="75200"/>
            <a:ext cx="1711319" cy="15684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"/>
          <p:cNvSpPr/>
          <p:nvPr/>
        </p:nvSpPr>
        <p:spPr>
          <a:xfrm>
            <a:off x="1482600" y="49843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ories of Change">
  <p:cSld name="CUSTOM_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-Theories of change typically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describe activities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already in place.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have not yet developed a theory of change.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Logical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theories of change are developed based on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an understanding of existing technical evidence, and assumptions are identified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-Some aspects of theories of change are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tested through evaluations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-Theories of change are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shared and understood among a limited number of staff and key stakeholders.</a:t>
            </a:r>
            <a:endParaRPr sz="800"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Logical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theories of change are developed based on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understanding of the con tex and relevant analyses 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well as technical evidence.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regularly text and explore prioritized theories and their assumptions using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variety of learning approaches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beyond evaluations.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-Theories of change are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widely shared and understood by the majority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staff and stakeholders.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lang="en" sz="9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ystematically:</a:t>
            </a: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-Develop logical theories of change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sufficient stakeholder input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based on an understanding of the context, relevant analyses, and existing technical evidence.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-Test and explore theories of change and their assumptions to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modify theories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(as needed) based on results.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and share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 from testing theories of change to inform USAID’s other stakeholders’ planning and implementation.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5"/>
          <p:cNvSpPr txBox="1"/>
          <p:nvPr/>
        </p:nvSpPr>
        <p:spPr>
          <a:xfrm>
            <a:off x="117450" y="933400"/>
            <a:ext cx="238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Learning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1C23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Theories of Change</a:t>
            </a:r>
            <a:endParaRPr b="1">
              <a:solidFill>
                <a:srgbClr val="F1C23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2504850" y="320800"/>
            <a:ext cx="46107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Quality theories of change.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Testing and exploration of theories of change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Awareness among stakeholders about theories of change and the learning that results from testing them.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5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3" name="Google Shape;73;p5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74" name="Google Shape;7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3650" y="225075"/>
            <a:ext cx="714600" cy="7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 descr="Framework-V7_Learning-callout_201610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468" y="75200"/>
            <a:ext cx="1711319" cy="15684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/>
          <p:nvPr/>
        </p:nvSpPr>
        <p:spPr>
          <a:xfrm>
            <a:off x="1482600" y="49843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enario Planning">
  <p:cSld name="CUSTOM_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informally ask big picture ‘what if?’ questions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670525" y="1712675"/>
            <a:ext cx="1617600" cy="3336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have not yet participated in scenario planning.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ask and document 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big picture ‘what if?’ questions.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informally monitor trends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related to those questions.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monitor trends related to those scenarios.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-Monitoring of scenarios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 informs planning and implementation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consistently develop scenario narratives,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identifying early warning signals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for anticipated risks and opportunities.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systematically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monitor trends related to scenarios.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use early warning signals to respond to context changes in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 time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117450" y="939675"/>
            <a:ext cx="238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Learning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1C23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Planning</a:t>
            </a:r>
            <a:endParaRPr b="1">
              <a:solidFill>
                <a:srgbClr val="F1C23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2504850" y="320800"/>
            <a:ext cx="46107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Identify risks and opportunities through scenario planning.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Monitor trends related to scenarios.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Respond to apply learning from monitoring.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0" name="Google Shape;90;p6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3650" y="225075"/>
            <a:ext cx="714600" cy="7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 descr="Framework-V7_Learning-callout_201610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468" y="75200"/>
            <a:ext cx="1711319" cy="15684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/>
          <p:nvPr/>
        </p:nvSpPr>
        <p:spPr>
          <a:xfrm>
            <a:off x="1482600" y="47557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&amp;E for Learning">
  <p:cSld name="CUSTOM_5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-Monitoring data is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generally disconnected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from decision-making.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Required evaluations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identify new and relevant information.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-M&amp;E efforts are implemented primarily for meeting reporting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requirements.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-Monitoring data is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sometimes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relevant and of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sufficient rigor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to inform decision-making.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use evaluation findings to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 future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activities or projects.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identify and collect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good-quality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credible monitoring data that informs decision making.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design and conduct evaluations to inform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ongoing and future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programming.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intentionally design M&amp;E efforts so resulting learning can be aggregated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projects and/or activities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inform design and implementation decisions.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prioritize 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collect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high-quality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credible monitoring data that informs decision making.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design and conduct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 evaluations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inform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ongoing and future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programming.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intentionally design M&amp;E efforts so resulting learning can be aggregated across projects and/or activities and f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eeds up to inform achievement of mission-level results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87975" y="939675"/>
            <a:ext cx="238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Learning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1C23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M&amp;E for Learning</a:t>
            </a:r>
            <a:endParaRPr b="1">
              <a:solidFill>
                <a:srgbClr val="F1C23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1790700" y="320800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Relevance of monitoring data to decision making.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Design and conduct evaluations to inform ongoing and future programming.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Align monitoring, evaluation, and learning efforts across the strategy, project and activity levels.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7" name="Google Shape;107;p7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3650" y="225075"/>
            <a:ext cx="714600" cy="7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 descr="Framework-V7_Learning-callout_201610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468" y="75200"/>
            <a:ext cx="1711319" cy="156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/>
          <p:nvPr/>
        </p:nvSpPr>
        <p:spPr>
          <a:xfrm>
            <a:off x="1482600" y="47557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use &amp; Reflect">
  <p:cSld name="CUSTOM_6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We participate in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required annual portfolio review and CDCS mid-course stocktaking for accountability and reporting purposes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-Partner meeting are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rare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provide information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to implementing partners.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-Additional P&amp;R opportunities might be identified but are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not acted upon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70525" y="2304575"/>
            <a:ext cx="1617600" cy="27447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have not yet participated in P&amp;R opportunities.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We participate in portfolio reviews and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ad hoc partner meetings 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focused primarily on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activity-level learning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as well as CDCS mid-course stocktaking.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-P&amp;R activities are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not aligned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to design and implementation schedules.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-P&amp;R activities are characterized by information dissemination and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basic knowledge exchange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-Host and attend a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variety of relevant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P&amp;R activities to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 on progress and learning to date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-Hold P&amp;R activities to feed into design and implementation schedules so learning is generated when it is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usable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-Facilitate P&amp;R activities for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 and relevant stakeholders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using a variety of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participatory approaches to encourage candid conversation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and systematically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-Host and attend a variety of relevant P&amp;R activities to reflect on progress and learning to date.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-Hold P&amp;R activities to feed into design and implementation schedules so learning is generated when it is most usable.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-Facilitate P&amp;R activities for staff and relevant stakeholders, using a variety of participatory approaches to encourage candid conversation.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102775" y="1018525"/>
            <a:ext cx="238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Adapting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FAA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Pause &amp; Reflect</a:t>
            </a:r>
            <a:endParaRPr b="1">
              <a:solidFill>
                <a:srgbClr val="2FAA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2369525" y="276400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KEY CONCEPTS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1.  Variety and purpose of pause and reflect (P&amp;R) opportunities.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2.  Timeliness of P&amp;R opportunities to inform decision-making.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3.  Quality of P&amp;R moments.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4" name="Google Shape;124;p8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525" y="162325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 descr="Framework-V7_Adapting-callout_201610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875" y="87950"/>
            <a:ext cx="1617597" cy="161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8"/>
          <p:cNvSpPr/>
          <p:nvPr/>
        </p:nvSpPr>
        <p:spPr>
          <a:xfrm>
            <a:off x="1482600" y="48319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daptive Management">
  <p:cSld name="CUSTOM_7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We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work with partners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to identify successes, challenges, and subjects that warrant further exploration at the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activity level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-We have not yet identified opportunities to apply learning or course corrections.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We work with partners to: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-Identify successes, challenges, and subjects that warrant further exploration at the activity level.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-Using learning to 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inform activity-level decisions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on maintaining or adapting current approaches.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Sometimes take action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based on decisions rached, consulting with key colleagues in the mission as needed.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-Work with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internal and external stakeholders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analyze</a:t>
            </a:r>
            <a:r>
              <a:rPr lang="en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successes, challenges, and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identify lessons learned and subjects that warrant further exploration.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-Use learning to inform decisions on maintaining, adapting, or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discontinuing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current approaches.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with key colleagues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mission and Washington bureaus (as appropriate) to take action to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adopt strategy, projects, and/or activities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accordingly.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consistently and systematically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-Work with key internal and external stakeholders to analyze successes, challenges, and failures to identify lessons learned and subjects that warrant further exploration.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-Use learning to inform decisions on maintaining, adapting, or discontinuing current approaches.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-Work with key colleagues in the mission and Washington bureaus (as appropriate) to take action to adopt strategy, projects, and/or activities accordingly.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102775" y="1018525"/>
            <a:ext cx="238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Adapting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FAA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Adaptive Management</a:t>
            </a:r>
            <a:endParaRPr b="1">
              <a:solidFill>
                <a:srgbClr val="2FAA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2369525" y="276400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KEY CONCEPTS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1.  Variety and purpose of pause and reflect (P&amp;R) opportunities.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2.  Inform decision-making.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3.  Follow through on decisions reached to manage adaptively.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1" name="Google Shape;141;p9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525" y="162325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 descr="Framework-V7_Adapting-callout_201610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875" y="87950"/>
            <a:ext cx="1617597" cy="161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482600" y="50605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ness">
  <p:cSld name="CUSTOM_8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2369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u="sng">
                <a:latin typeface="Century Gothic"/>
                <a:ea typeface="Century Gothic"/>
                <a:cs typeface="Century Gothic"/>
                <a:sym typeface="Century Gothic"/>
              </a:rPr>
              <a:t>Only with certain individuals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-Ask difficult questions or feel able to express unpopular viewpoints.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-Invite alternative perspectives.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-Are willing to explore untested or novel ideas.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670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-  Openness to sharing and hearing alternative perspectives or trying novel approaches is not yet part of mission culture.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4068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minority of mission staff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-Ask difficult questions or feel able to express unpopular viewpoints.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-Invite alternative perspectives.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-Are willing to explore untested or novel ideas.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5767513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-We </a:t>
            </a: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develop scenario narratives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reflect on potential risks and opportunities.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majority of mission staff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-Ask difficult questions or feel able to express unpopular viewpoints.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-Invite alternative perspectives.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-Are willing to explore untested or novel ideas.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7466525" y="1721675"/>
            <a:ext cx="1617600" cy="332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</a:rPr>
              <a:t>Staff </a:t>
            </a:r>
            <a:r>
              <a:rPr lang="en" sz="75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mission-wide, with the support of mission leadership,consistently</a:t>
            </a:r>
            <a:r>
              <a:rPr lang="en" sz="7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-Ask difficult questions or feel able to express unpopular viewpoints.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-Invite alternative perspectives.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-Are willing to explore untested or novel ideas.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140250" y="1018525"/>
            <a:ext cx="238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Culture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Openness</a:t>
            </a:r>
            <a:endParaRPr b="1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2369525" y="276400"/>
            <a:ext cx="51723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CONCEPTS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Sense of comfort sharing opinions and ideas.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Openness to hearing alternative perspectives.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Willingness to take action on new ideas.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670525" y="1721675"/>
            <a:ext cx="1617600" cy="582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99999"/>
                </a:solidFill>
              </a:rPr>
              <a:t>NOT YET PRESENT</a:t>
            </a:r>
            <a:endParaRPr sz="1300" b="1">
              <a:solidFill>
                <a:srgbClr val="999999"/>
              </a:solidFill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4068525" y="1721675"/>
            <a:ext cx="1617600" cy="5829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EXPANDING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2369525" y="1721675"/>
            <a:ext cx="1617600" cy="5829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EMERGENT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7466525" y="1721675"/>
            <a:ext cx="1617600" cy="58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INSTITUTIONALIZED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5767525" y="1721675"/>
            <a:ext cx="1617600" cy="5829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ADVANCED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8" name="Google Shape;158;p10"/>
          <p:cNvSpPr txBox="1"/>
          <p:nvPr/>
        </p:nvSpPr>
        <p:spPr>
          <a:xfrm rot="-5400000">
            <a:off x="-1363575" y="3105675"/>
            <a:ext cx="3336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MATURITY STAGES</a:t>
            </a:r>
            <a:endParaRPr/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525" y="154850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Framework-V7_Culture-callout_201610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525" y="101975"/>
            <a:ext cx="1449349" cy="15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/>
          <p:nvPr/>
        </p:nvSpPr>
        <p:spPr>
          <a:xfrm>
            <a:off x="1482600" y="4831950"/>
            <a:ext cx="6831300" cy="124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6.xml"/><Relationship Id="rId18" Type="http://schemas.openxmlformats.org/officeDocument/2006/relationships/slide" Target="slide23.xml"/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12" Type="http://schemas.openxmlformats.org/officeDocument/2006/relationships/slide" Target="slide10.xml"/><Relationship Id="rId17" Type="http://schemas.openxmlformats.org/officeDocument/2006/relationships/slide" Target="slide22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6.xml"/><Relationship Id="rId11" Type="http://schemas.openxmlformats.org/officeDocument/2006/relationships/slide" Target="slide8.xml"/><Relationship Id="rId5" Type="http://schemas.openxmlformats.org/officeDocument/2006/relationships/slide" Target="slide15.xml"/><Relationship Id="rId15" Type="http://schemas.openxmlformats.org/officeDocument/2006/relationships/slide" Target="slide12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19.xm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7350" cy="17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2"/>
          <p:cNvSpPr txBox="1"/>
          <p:nvPr/>
        </p:nvSpPr>
        <p:spPr>
          <a:xfrm>
            <a:off x="205000" y="2077900"/>
            <a:ext cx="12765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Internal Collaboration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" action="ppaction://noaction"/>
              </a:rPr>
              <a:t>External Collaboration</a:t>
            </a:r>
            <a:endParaRPr/>
          </a:p>
        </p:txBody>
      </p:sp>
      <p:sp>
        <p:nvSpPr>
          <p:cNvPr id="350" name="Google Shape;350;p32"/>
          <p:cNvSpPr txBox="1"/>
          <p:nvPr/>
        </p:nvSpPr>
        <p:spPr>
          <a:xfrm>
            <a:off x="1729000" y="2077900"/>
            <a:ext cx="12765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 action="ppaction://hlinksldjump"/>
              </a:rPr>
              <a:t>Technical Evidence Base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 action="ppaction://hlinksldjump"/>
              </a:rPr>
              <a:t>Theories of Change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 action="ppaction://hlinksldjump"/>
              </a:rPr>
              <a:t>Scenario Planning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 action="ppaction://hlinksldjump"/>
              </a:rPr>
              <a:t>M&amp;E for Learning</a:t>
            </a:r>
            <a:endParaRPr/>
          </a:p>
        </p:txBody>
      </p:sp>
      <p:sp>
        <p:nvSpPr>
          <p:cNvPr id="351" name="Google Shape;351;p32"/>
          <p:cNvSpPr txBox="1"/>
          <p:nvPr/>
        </p:nvSpPr>
        <p:spPr>
          <a:xfrm>
            <a:off x="3176800" y="2077900"/>
            <a:ext cx="12765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 action="ppaction://hlinksldjump"/>
              </a:rPr>
              <a:t>Pause &amp; Reflect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0" action="ppaction://hlinksldjump"/>
              </a:rPr>
              <a:t>Adaptive Management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4700800" y="2077900"/>
            <a:ext cx="12765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1" action="ppaction://hlinksldjump"/>
              </a:rPr>
              <a:t>Openness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2" action="ppaction://hlinksldjump"/>
              </a:rPr>
              <a:t>Relationships &amp; Networks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3" action="ppaction://hlinksldjump"/>
              </a:rPr>
              <a:t>Continuous Learning &amp; Improvement</a:t>
            </a:r>
            <a:endParaRPr/>
          </a:p>
        </p:txBody>
      </p:sp>
      <p:sp>
        <p:nvSpPr>
          <p:cNvPr id="353" name="Google Shape;353;p32"/>
          <p:cNvSpPr txBox="1"/>
          <p:nvPr/>
        </p:nvSpPr>
        <p:spPr>
          <a:xfrm>
            <a:off x="6224800" y="2077900"/>
            <a:ext cx="12765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4" action="ppaction://hlinksldjump"/>
              </a:rPr>
              <a:t>Knowledge Management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5" action="ppaction://hlinksldjump"/>
              </a:rPr>
              <a:t>Institutional Memory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6" action="ppaction://hlinksldjump"/>
              </a:rPr>
              <a:t>Decision Making</a:t>
            </a:r>
            <a:endParaRPr/>
          </a:p>
        </p:txBody>
      </p:sp>
      <p:sp>
        <p:nvSpPr>
          <p:cNvPr id="354" name="Google Shape;354;p32"/>
          <p:cNvSpPr txBox="1"/>
          <p:nvPr/>
        </p:nvSpPr>
        <p:spPr>
          <a:xfrm>
            <a:off x="7748800" y="2077900"/>
            <a:ext cx="12765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7" action="ppaction://hlinksldjump"/>
              </a:rPr>
              <a:t>Mission Resources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8" action="ppaction://hlinksldjump"/>
              </a:rPr>
              <a:t>CLA in Implementing Mechanisms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1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1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1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1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1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1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1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1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1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1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1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"/>
          <p:cNvSpPr txBox="1">
            <a:spLocks noGrp="1"/>
          </p:cNvSpPr>
          <p:nvPr>
            <p:ph type="title"/>
          </p:nvPr>
        </p:nvSpPr>
        <p:spPr>
          <a:xfrm>
            <a:off x="1339950" y="342825"/>
            <a:ext cx="54726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b="1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</a:t>
            </a:r>
            <a:r>
              <a:rPr lang="en" sz="2200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rgbClr val="0067B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i="1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Relationships and Networks</a:t>
            </a:r>
            <a:endParaRPr sz="2200" i="1">
              <a:solidFill>
                <a:srgbClr val="0067B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3" name="Google Shape;46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25" y="30725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2"/>
          <p:cNvSpPr txBox="1"/>
          <p:nvPr/>
        </p:nvSpPr>
        <p:spPr>
          <a:xfrm>
            <a:off x="355050" y="1343450"/>
            <a:ext cx="8530800" cy="3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3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3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3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3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3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3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3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3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3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3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3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3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3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4"/>
          <p:cNvSpPr txBox="1">
            <a:spLocks noGrp="1"/>
          </p:cNvSpPr>
          <p:nvPr>
            <p:ph type="title"/>
          </p:nvPr>
        </p:nvSpPr>
        <p:spPr>
          <a:xfrm>
            <a:off x="1328625" y="266625"/>
            <a:ext cx="54840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b="1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</a:t>
            </a:r>
            <a:endParaRPr sz="2200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i="1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Institutional Memory</a:t>
            </a:r>
            <a:endParaRPr sz="2200" i="1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75" y="28770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4"/>
          <p:cNvSpPr txBox="1"/>
          <p:nvPr/>
        </p:nvSpPr>
        <p:spPr>
          <a:xfrm>
            <a:off x="355050" y="1343450"/>
            <a:ext cx="8530800" cy="3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5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5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5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5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5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5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5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5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5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5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5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5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5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6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6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6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6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6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6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6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6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6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6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6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6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7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7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7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7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7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7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7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7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7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7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7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7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7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8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8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8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8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8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8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8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8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8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8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8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8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8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9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9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9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9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9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9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9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9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9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9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9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9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9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0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0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0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50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0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0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0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0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0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0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0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0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0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3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3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3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3"/>
          <p:cNvSpPr/>
          <p:nvPr/>
        </p:nvSpPr>
        <p:spPr>
          <a:xfrm rot="10800000">
            <a:off x="-1649968" y="27914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3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3"/>
          <p:cNvSpPr/>
          <p:nvPr/>
        </p:nvSpPr>
        <p:spPr>
          <a:xfrm rot="10800000">
            <a:off x="-1137893" y="29347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1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1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1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1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51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1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1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51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51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51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51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1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1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2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52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2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2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2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52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52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52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52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2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2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52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52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3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3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53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53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53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3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3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53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3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53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3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53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3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4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4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54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4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4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4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4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54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4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4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54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4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54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xfrm>
            <a:off x="1200900" y="278475"/>
            <a:ext cx="56085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b="1">
                <a:solidFill>
                  <a:srgbClr val="E691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</a:t>
            </a:r>
            <a:endParaRPr sz="2200">
              <a:solidFill>
                <a:srgbClr val="E691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i="1">
                <a:solidFill>
                  <a:srgbClr val="E691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 Collaboration</a:t>
            </a:r>
            <a:endParaRPr sz="2200" i="1">
              <a:solidFill>
                <a:srgbClr val="E691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2" name="Google Shape;3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53" y="427573"/>
            <a:ext cx="666600" cy="6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4"/>
          <p:cNvSpPr txBox="1"/>
          <p:nvPr/>
        </p:nvSpPr>
        <p:spPr>
          <a:xfrm>
            <a:off x="306600" y="1094175"/>
            <a:ext cx="8530800" cy="4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5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5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5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5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5"/>
          <p:cNvSpPr/>
          <p:nvPr/>
        </p:nvSpPr>
        <p:spPr>
          <a:xfrm rot="10800000">
            <a:off x="-1065893" y="2334238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/>
          <p:nvPr/>
        </p:nvSpPr>
        <p:spPr>
          <a:xfrm rot="10800000">
            <a:off x="-1523093" y="27914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"/>
          <p:cNvSpPr/>
          <p:nvPr/>
        </p:nvSpPr>
        <p:spPr>
          <a:xfrm rot="10800000">
            <a:off x="-1065893" y="2718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>
            <a:spLocks noGrp="1"/>
          </p:cNvSpPr>
          <p:nvPr>
            <p:ph type="title"/>
          </p:nvPr>
        </p:nvSpPr>
        <p:spPr>
          <a:xfrm>
            <a:off x="1351300" y="342825"/>
            <a:ext cx="54612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b="1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</a:t>
            </a:r>
            <a:endParaRPr sz="2200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i="1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 Management</a:t>
            </a:r>
            <a:endParaRPr sz="2200" i="1">
              <a:solidFill>
                <a:srgbClr val="674E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1" name="Google Shape;39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75" y="36390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6"/>
          <p:cNvSpPr txBox="1"/>
          <p:nvPr/>
        </p:nvSpPr>
        <p:spPr>
          <a:xfrm>
            <a:off x="306600" y="1220100"/>
            <a:ext cx="85308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7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7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7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7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7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7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7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7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7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7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>
            <a:spLocks noGrp="1"/>
          </p:cNvSpPr>
          <p:nvPr>
            <p:ph type="title"/>
          </p:nvPr>
        </p:nvSpPr>
        <p:spPr>
          <a:xfrm>
            <a:off x="1280200" y="266625"/>
            <a:ext cx="7001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b="1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</a:t>
            </a:r>
            <a:r>
              <a:rPr lang="en" sz="2200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rgbClr val="0067B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i="1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Continuous Learning and Improvement</a:t>
            </a:r>
            <a:endParaRPr sz="2200" i="1">
              <a:solidFill>
                <a:srgbClr val="0067B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25" y="30725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8"/>
          <p:cNvSpPr txBox="1"/>
          <p:nvPr/>
        </p:nvSpPr>
        <p:spPr>
          <a:xfrm>
            <a:off x="355050" y="1343450"/>
            <a:ext cx="8530800" cy="3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/>
        </p:nvSpPr>
        <p:spPr>
          <a:xfrm rot="10800000">
            <a:off x="-15230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9"/>
          <p:cNvSpPr/>
          <p:nvPr/>
        </p:nvSpPr>
        <p:spPr>
          <a:xfrm rot="10800000">
            <a:off x="-15230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9"/>
          <p:cNvSpPr/>
          <p:nvPr/>
        </p:nvSpPr>
        <p:spPr>
          <a:xfrm rot="10800000">
            <a:off x="-10658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9"/>
          <p:cNvSpPr/>
          <p:nvPr/>
        </p:nvSpPr>
        <p:spPr>
          <a:xfrm rot="10800000">
            <a:off x="-15230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9"/>
          <p:cNvSpPr/>
          <p:nvPr/>
        </p:nvSpPr>
        <p:spPr>
          <a:xfrm rot="10800000">
            <a:off x="-10658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9"/>
          <p:cNvSpPr/>
          <p:nvPr/>
        </p:nvSpPr>
        <p:spPr>
          <a:xfrm rot="10800000">
            <a:off x="-10658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9"/>
          <p:cNvSpPr/>
          <p:nvPr/>
        </p:nvSpPr>
        <p:spPr>
          <a:xfrm rot="10800000">
            <a:off x="-6086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9"/>
          <p:cNvSpPr/>
          <p:nvPr/>
        </p:nvSpPr>
        <p:spPr>
          <a:xfrm rot="10800000">
            <a:off x="-6086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9"/>
          <p:cNvSpPr/>
          <p:nvPr/>
        </p:nvSpPr>
        <p:spPr>
          <a:xfrm rot="10800000">
            <a:off x="-151493" y="14198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9"/>
          <p:cNvSpPr/>
          <p:nvPr/>
        </p:nvSpPr>
        <p:spPr>
          <a:xfrm rot="10800000">
            <a:off x="-6086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9"/>
          <p:cNvSpPr/>
          <p:nvPr/>
        </p:nvSpPr>
        <p:spPr>
          <a:xfrm rot="10800000">
            <a:off x="-151493" y="18770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9"/>
          <p:cNvSpPr/>
          <p:nvPr/>
        </p:nvSpPr>
        <p:spPr>
          <a:xfrm rot="10800000">
            <a:off x="-151493" y="2334250"/>
            <a:ext cx="385200" cy="38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9"/>
          <p:cNvSpPr/>
          <p:nvPr/>
        </p:nvSpPr>
        <p:spPr>
          <a:xfrm>
            <a:off x="-1137900" y="563650"/>
            <a:ext cx="1026600" cy="5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1370850" y="307250"/>
            <a:ext cx="55068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b="1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</a:t>
            </a:r>
            <a:r>
              <a:rPr lang="en" sz="2200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rgbClr val="0067B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Font typeface="Cabin"/>
              <a:buNone/>
            </a:pPr>
            <a:r>
              <a:rPr lang="en" sz="2200" i="1">
                <a:solidFill>
                  <a:srgbClr val="0067B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Openness</a:t>
            </a:r>
            <a:endParaRPr sz="2200" i="1">
              <a:solidFill>
                <a:srgbClr val="0067B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25" y="307250"/>
            <a:ext cx="856200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0"/>
          <p:cNvSpPr txBox="1"/>
          <p:nvPr/>
        </p:nvSpPr>
        <p:spPr>
          <a:xfrm>
            <a:off x="355050" y="1343450"/>
            <a:ext cx="8530800" cy="3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(16:9)</PresentationFormat>
  <Paragraphs>38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Cabin</vt:lpstr>
      <vt:lpstr>Arial</vt:lpstr>
      <vt:lpstr>Calibri</vt:lpstr>
      <vt:lpstr>Gill Sans</vt:lpstr>
      <vt:lpstr>Century Gothic</vt:lpstr>
      <vt:lpstr>Simple Light</vt:lpstr>
      <vt:lpstr>PowerPoint Presentation</vt:lpstr>
      <vt:lpstr>PowerPoint Presentation</vt:lpstr>
      <vt:lpstr>NOTES Internal Collaboration</vt:lpstr>
      <vt:lpstr>PowerPoint Presentation</vt:lpstr>
      <vt:lpstr>NOTES Knowledge Management</vt:lpstr>
      <vt:lpstr>PowerPoint Presentation</vt:lpstr>
      <vt:lpstr>NOTES  Continuous Learning and Improvement</vt:lpstr>
      <vt:lpstr>PowerPoint Presentation</vt:lpstr>
      <vt:lpstr>NOTES  Openness</vt:lpstr>
      <vt:lpstr>PowerPoint Presentation</vt:lpstr>
      <vt:lpstr>NOTES  Relationships and Networks</vt:lpstr>
      <vt:lpstr>PowerPoint Presentation</vt:lpstr>
      <vt:lpstr>NOTES Institutional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Matts, Monica J</cp:lastModifiedBy>
  <cp:revision>1</cp:revision>
  <dcterms:modified xsi:type="dcterms:W3CDTF">2021-03-23T13:47:29Z</dcterms:modified>
</cp:coreProperties>
</file>