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Gill Sans" panose="020B0604020202020204" charset="0"/>
      <p:regular r:id="rId17"/>
      <p:bold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70FD8E-7F95-4F56-A8C2-F699EBCE3815}">
  <a:tblStyle styleId="{D470FD8E-7F95-4F56-A8C2-F699EBCE381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292"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kapwing.com/studio/edito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100"/>
              <a:buNone/>
            </a:pPr>
            <a:r>
              <a:rPr lang="en">
                <a:latin typeface="Gill Sans"/>
                <a:ea typeface="Gill Sans"/>
                <a:cs typeface="Gill Sans"/>
                <a:sym typeface="Gill Sans"/>
              </a:rPr>
              <a:t>This has been a crazy year, so we hope we can begin our PR presentations on a fun and light note. </a:t>
            </a:r>
            <a:endParaRPr>
              <a:latin typeface="Gill Sans"/>
              <a:ea typeface="Gill Sans"/>
              <a:cs typeface="Gill Sans"/>
              <a:sym typeface="Gill Sans"/>
            </a:endParaRPr>
          </a:p>
          <a:p>
            <a:pPr marL="0" lvl="0" indent="0" algn="l" rtl="0">
              <a:lnSpc>
                <a:spcPct val="115000"/>
              </a:lnSpc>
              <a:spcBef>
                <a:spcPts val="1000"/>
              </a:spcBef>
              <a:spcAft>
                <a:spcPts val="0"/>
              </a:spcAft>
              <a:buSzPts val="1100"/>
              <a:buNone/>
            </a:pPr>
            <a:r>
              <a:rPr lang="en">
                <a:latin typeface="Gill Sans"/>
                <a:ea typeface="Gill Sans"/>
                <a:cs typeface="Gill Sans"/>
                <a:sym typeface="Gill Sans"/>
              </a:rPr>
              <a:t>For the first slide: </a:t>
            </a:r>
            <a:endParaRPr>
              <a:latin typeface="Gill Sans"/>
              <a:ea typeface="Gill Sans"/>
              <a:cs typeface="Gill Sans"/>
              <a:sym typeface="Gill Sans"/>
            </a:endParaRPr>
          </a:p>
          <a:p>
            <a:pPr marL="457200" lvl="0" indent="-298450" algn="l" rtl="0">
              <a:lnSpc>
                <a:spcPct val="115000"/>
              </a:lnSpc>
              <a:spcBef>
                <a:spcPts val="1000"/>
              </a:spcBef>
              <a:spcAft>
                <a:spcPts val="0"/>
              </a:spcAft>
              <a:buSzPts val="1100"/>
              <a:buFont typeface="Gill Sans"/>
              <a:buChar char="●"/>
            </a:pPr>
            <a:r>
              <a:rPr lang="en">
                <a:latin typeface="Gill Sans"/>
                <a:ea typeface="Gill Sans"/>
                <a:cs typeface="Gill Sans"/>
                <a:sym typeface="Gill Sans"/>
              </a:rPr>
              <a:t>Choose a team mascot and add a photo of your mascot to the slide</a:t>
            </a:r>
            <a:endParaRPr>
              <a:latin typeface="Gill Sans"/>
              <a:ea typeface="Gill Sans"/>
              <a:cs typeface="Gill Sans"/>
              <a:sym typeface="Gill Sans"/>
            </a:endParaRPr>
          </a:p>
          <a:p>
            <a:pPr marL="457200" lvl="0" indent="-298450" algn="l" rtl="0">
              <a:lnSpc>
                <a:spcPct val="115000"/>
              </a:lnSpc>
              <a:spcBef>
                <a:spcPts val="0"/>
              </a:spcBef>
              <a:spcAft>
                <a:spcPts val="0"/>
              </a:spcAft>
              <a:buSzPts val="1100"/>
              <a:buFont typeface="Gill Sans"/>
              <a:buChar char="●"/>
            </a:pPr>
            <a:r>
              <a:rPr lang="en">
                <a:latin typeface="Gill Sans"/>
                <a:ea typeface="Gill Sans"/>
                <a:cs typeface="Gill Sans"/>
                <a:sym typeface="Gill Sans"/>
              </a:rPr>
              <a:t>Write one sentence on the slide explaining why your team chose the mascot you did. </a:t>
            </a:r>
            <a:endParaRPr>
              <a:latin typeface="Gill Sans"/>
              <a:ea typeface="Gill Sans"/>
              <a:cs typeface="Gill Sans"/>
              <a:sym typeface="Gill Sans"/>
            </a:endParaRPr>
          </a:p>
          <a:p>
            <a:pPr marL="457200" lvl="0" indent="-298450" algn="l" rtl="0">
              <a:lnSpc>
                <a:spcPct val="115000"/>
              </a:lnSpc>
              <a:spcBef>
                <a:spcPts val="0"/>
              </a:spcBef>
              <a:spcAft>
                <a:spcPts val="0"/>
              </a:spcAft>
              <a:buSzPts val="1100"/>
              <a:buFont typeface="Gill Sans"/>
              <a:buChar char="●"/>
            </a:pPr>
            <a:r>
              <a:rPr lang="en">
                <a:latin typeface="Gill Sans"/>
                <a:ea typeface="Gill Sans"/>
                <a:cs typeface="Gill Sans"/>
                <a:sym typeface="Gill Sans"/>
              </a:rPr>
              <a:t>Feel free to just use a google image search like I did on this example slide. </a:t>
            </a:r>
            <a:endParaRPr>
              <a:latin typeface="Gill Sans"/>
              <a:ea typeface="Gill Sans"/>
              <a:cs typeface="Gill Sans"/>
              <a:sym typeface="Gill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Programming doesn’t always go as expected and sometimes challenges arise.  This slide should discuss the top three challenges that are keeping us up at night --- and maybe could be going better. For each challenge keeping you up at night:</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Add a one or two word title where it says, “Challenge”</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Summarize the challenge in a few sentences where it says “summary”</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And add 1-3 actions in the bullet point list that your portfolio is doing (or could do) to address the challenge. </a:t>
            </a:r>
            <a:endParaRPr>
              <a:latin typeface="Gill Sans"/>
              <a:ea typeface="Gill Sans"/>
              <a:cs typeface="Gill Sans"/>
              <a:sym typeface="Gill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46d73d8c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46d73d8c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This is a wildcard slide and can be used to share anything else you would like your colleagues to know.  Some suggestions include:</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IM Success stories</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Team member shout-outs</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Key team accomplishments/highlights</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What you need from the support and Front offices</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Just in case you don’t know what a meme is… A </a:t>
            </a:r>
            <a:r>
              <a:rPr lang="en" b="1"/>
              <a:t>meme </a:t>
            </a:r>
            <a:r>
              <a:rPr lang="en"/>
              <a:t>is an amusing or interesting item (such as a captioned picture or video) or genre of items that is spread widely online especially through social media.  On this final slide of the portfolio reviews we are asking your team to create one meme that represents your experience with the challenges we’ve faced over the last two years. It should be funny and fun, (and safe for work, of course) something to help us commiserate and celebrate our experience over the last two years.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Steps to creating a meme:</a:t>
            </a:r>
            <a:endParaRPr b="1"/>
          </a:p>
          <a:p>
            <a:pPr marL="457200" lvl="0" indent="-298450" algn="l" rtl="0">
              <a:lnSpc>
                <a:spcPct val="100000"/>
              </a:lnSpc>
              <a:spcBef>
                <a:spcPts val="0"/>
              </a:spcBef>
              <a:spcAft>
                <a:spcPts val="0"/>
              </a:spcAft>
              <a:buSzPts val="1100"/>
              <a:buChar char="●"/>
            </a:pPr>
            <a:r>
              <a:rPr lang="en"/>
              <a:t>Decide amongst your team a fun idea for your meme</a:t>
            </a:r>
            <a:endParaRPr/>
          </a:p>
          <a:p>
            <a:pPr marL="457200" lvl="0" indent="-298450" algn="l" rtl="0">
              <a:lnSpc>
                <a:spcPct val="100000"/>
              </a:lnSpc>
              <a:spcBef>
                <a:spcPts val="0"/>
              </a:spcBef>
              <a:spcAft>
                <a:spcPts val="0"/>
              </a:spcAft>
              <a:buSzPts val="1100"/>
              <a:buChar char="●"/>
            </a:pPr>
            <a:r>
              <a:rPr lang="en"/>
              <a:t>Go to  </a:t>
            </a:r>
            <a:r>
              <a:rPr lang="en" u="sng">
                <a:solidFill>
                  <a:schemeClr val="hlink"/>
                </a:solidFill>
                <a:hlinkClick r:id="rId3"/>
              </a:rPr>
              <a:t>https://www.kapwing.com/studio/editor</a:t>
            </a:r>
            <a:r>
              <a:rPr lang="en"/>
              <a:t> (or your favorite meme creator, if you have one)</a:t>
            </a:r>
            <a:endParaRPr/>
          </a:p>
          <a:p>
            <a:pPr marL="457200" lvl="0" indent="-298450" algn="l" rtl="0">
              <a:lnSpc>
                <a:spcPct val="100000"/>
              </a:lnSpc>
              <a:spcBef>
                <a:spcPts val="0"/>
              </a:spcBef>
              <a:spcAft>
                <a:spcPts val="0"/>
              </a:spcAft>
              <a:buSzPts val="1100"/>
              <a:buChar char="●"/>
            </a:pPr>
            <a:r>
              <a:rPr lang="en"/>
              <a:t>Create your meme</a:t>
            </a:r>
            <a:endParaRPr/>
          </a:p>
          <a:p>
            <a:pPr marL="457200" lvl="0" indent="-298450" algn="l" rtl="0">
              <a:lnSpc>
                <a:spcPct val="100000"/>
              </a:lnSpc>
              <a:spcBef>
                <a:spcPts val="0"/>
              </a:spcBef>
              <a:spcAft>
                <a:spcPts val="0"/>
              </a:spcAft>
              <a:buSzPts val="1100"/>
              <a:buChar char="●"/>
            </a:pPr>
            <a:r>
              <a:rPr lang="en"/>
              <a:t>Export your meme</a:t>
            </a:r>
            <a:endParaRPr/>
          </a:p>
          <a:p>
            <a:pPr marL="457200" lvl="0" indent="-298450" algn="l" rtl="0">
              <a:lnSpc>
                <a:spcPct val="100000"/>
              </a:lnSpc>
              <a:spcBef>
                <a:spcPts val="0"/>
              </a:spcBef>
              <a:spcAft>
                <a:spcPts val="0"/>
              </a:spcAft>
              <a:buSzPts val="1100"/>
              <a:buChar char="●"/>
            </a:pPr>
            <a:r>
              <a:rPr lang="en"/>
              <a:t>Add your meme to this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34b22bffff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34b22bffff_1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37c524fe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37c524f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100"/>
              <a:buNone/>
            </a:pPr>
            <a:r>
              <a:rPr lang="en">
                <a:latin typeface="Gill Sans"/>
                <a:ea typeface="Gill Sans"/>
                <a:cs typeface="Gill Sans"/>
                <a:sym typeface="Gill Sans"/>
              </a:rPr>
              <a:t>The ADS defines </a:t>
            </a:r>
            <a:r>
              <a:rPr lang="en" b="1">
                <a:latin typeface="Gill Sans"/>
                <a:ea typeface="Gill Sans"/>
                <a:cs typeface="Gill Sans"/>
                <a:sym typeface="Gill Sans"/>
              </a:rPr>
              <a:t>context </a:t>
            </a:r>
            <a:r>
              <a:rPr lang="en">
                <a:latin typeface="Gill Sans"/>
                <a:ea typeface="Gill Sans"/>
                <a:cs typeface="Gill Sans"/>
                <a:sym typeface="Gill Sans"/>
              </a:rPr>
              <a:t>as, “Conditions and external factors relevant to implementation of USAID’s Strategies, projects, and activities. Context includes the environmental, economic, social, or political factors that affect implementation, as well as how local actors, their relationships, and the incentives that guide them affect development results. It also includes risks that might threaten or provide opportunities to achieve greater development impact.” Use this slide to detail how </a:t>
            </a:r>
            <a:r>
              <a:rPr lang="en">
                <a:solidFill>
                  <a:schemeClr val="dk1"/>
                </a:solidFill>
                <a:latin typeface="Gill Sans"/>
                <a:ea typeface="Gill Sans"/>
                <a:cs typeface="Gill Sans"/>
                <a:sym typeface="Gill Sans"/>
              </a:rPr>
              <a:t>COVID, </a:t>
            </a:r>
            <a:r>
              <a:rPr lang="en">
                <a:latin typeface="Gill Sans"/>
                <a:ea typeface="Gill Sans"/>
                <a:cs typeface="Gill Sans"/>
                <a:sym typeface="Gill Sans"/>
              </a:rPr>
              <a:t>the conflict in NK, </a:t>
            </a:r>
            <a:r>
              <a:rPr lang="en">
                <a:solidFill>
                  <a:schemeClr val="dk1"/>
                </a:solidFill>
                <a:latin typeface="Gill Sans"/>
                <a:ea typeface="Gill Sans"/>
                <a:cs typeface="Gill Sans"/>
                <a:sym typeface="Gill Sans"/>
              </a:rPr>
              <a:t>Ukraine war/Russian sanctions,</a:t>
            </a:r>
            <a:r>
              <a:rPr lang="en">
                <a:latin typeface="Gill Sans"/>
                <a:ea typeface="Gill Sans"/>
                <a:cs typeface="Gill Sans"/>
                <a:sym typeface="Gill Sans"/>
              </a:rPr>
              <a:t> and/or other external factors are or could impact programming. </a:t>
            </a:r>
            <a:endParaRPr>
              <a:latin typeface="Gill Sans"/>
              <a:ea typeface="Gill Sans"/>
              <a:cs typeface="Gill Sans"/>
              <a:sym typeface="Gill Sans"/>
            </a:endParaRPr>
          </a:p>
          <a:p>
            <a:pPr marL="0" lvl="0" indent="0" algn="l" rtl="0">
              <a:lnSpc>
                <a:spcPct val="115000"/>
              </a:lnSpc>
              <a:spcBef>
                <a:spcPts val="1000"/>
              </a:spcBef>
              <a:spcAft>
                <a:spcPts val="0"/>
              </a:spcAft>
              <a:buSzPts val="1100"/>
              <a:buNone/>
            </a:pPr>
            <a:r>
              <a:rPr lang="en">
                <a:latin typeface="Gill Sans"/>
                <a:ea typeface="Gill Sans"/>
                <a:cs typeface="Gill Sans"/>
                <a:sym typeface="Gill Sans"/>
              </a:rPr>
              <a:t>A key piece of evidence to inform this slide will be the programmatic evidence (e.g., reporting, evaluations). </a:t>
            </a:r>
            <a:r>
              <a:rPr lang="en">
                <a:highlight>
                  <a:srgbClr val="FFFF00"/>
                </a:highlight>
                <a:latin typeface="Gill Sans"/>
                <a:ea typeface="Gill Sans"/>
                <a:cs typeface="Gill Sans"/>
                <a:sym typeface="Gill Sans"/>
              </a:rPr>
              <a:t>Think about using the development hypothesis and assumptions laid out in the PMP and crosswalking the causal links and assumptions to the most recent, Armenia-specific evidence (where available) on COVID, the conflict in NK, and Ukraine war/Russian sanctions. </a:t>
            </a:r>
            <a:endParaRPr>
              <a:highlight>
                <a:srgbClr val="FFFF00"/>
              </a:highlight>
              <a:latin typeface="Gill Sans"/>
              <a:ea typeface="Gill Sans"/>
              <a:cs typeface="Gill Sans"/>
              <a:sym typeface="Gill Sans"/>
            </a:endParaRPr>
          </a:p>
          <a:p>
            <a:pPr marL="457200" lvl="0" indent="-298450" algn="l" rtl="0">
              <a:lnSpc>
                <a:spcPct val="115000"/>
              </a:lnSpc>
              <a:spcBef>
                <a:spcPts val="0"/>
              </a:spcBef>
              <a:spcAft>
                <a:spcPts val="0"/>
              </a:spcAft>
              <a:buClr>
                <a:schemeClr val="dk1"/>
              </a:buClr>
              <a:buSzPts val="1100"/>
              <a:buFont typeface="Gill Sans"/>
              <a:buChar char="●"/>
            </a:pPr>
            <a:r>
              <a:rPr lang="en">
                <a:solidFill>
                  <a:schemeClr val="dk1"/>
                </a:solidFill>
                <a:latin typeface="Gill Sans"/>
                <a:ea typeface="Gill Sans"/>
                <a:cs typeface="Gill Sans"/>
                <a:sym typeface="Gill Sans"/>
              </a:rPr>
              <a:t>How has COVID affected your programming?</a:t>
            </a:r>
            <a:endParaRPr>
              <a:solidFill>
                <a:schemeClr val="dk1"/>
              </a:solidFill>
              <a:latin typeface="Gill Sans"/>
              <a:ea typeface="Gill Sans"/>
              <a:cs typeface="Gill Sans"/>
              <a:sym typeface="Gill Sans"/>
            </a:endParaRPr>
          </a:p>
          <a:p>
            <a:pPr marL="914400" lvl="1" indent="-298450" algn="l" rtl="0">
              <a:lnSpc>
                <a:spcPct val="115000"/>
              </a:lnSpc>
              <a:spcBef>
                <a:spcPts val="0"/>
              </a:spcBef>
              <a:spcAft>
                <a:spcPts val="0"/>
              </a:spcAft>
              <a:buClr>
                <a:schemeClr val="dk1"/>
              </a:buClr>
              <a:buSzPts val="1100"/>
              <a:buFont typeface="Gill Sans"/>
              <a:buChar char="○"/>
            </a:pPr>
            <a:r>
              <a:rPr lang="en" b="1">
                <a:solidFill>
                  <a:schemeClr val="dk1"/>
                </a:solidFill>
                <a:latin typeface="Gill Sans"/>
                <a:ea typeface="Gill Sans"/>
                <a:cs typeface="Gill Sans"/>
                <a:sym typeface="Gill Sans"/>
              </a:rPr>
              <a:t>Data Source:</a:t>
            </a:r>
            <a:r>
              <a:rPr lang="en">
                <a:solidFill>
                  <a:schemeClr val="dk1"/>
                </a:solidFill>
                <a:latin typeface="Gill Sans"/>
                <a:ea typeface="Gill Sans"/>
                <a:cs typeface="Gill Sans"/>
                <a:sym typeface="Gill Sans"/>
              </a:rPr>
              <a:t> programmatic evidence (e.g., reporting, evaluations) + Operational Observations</a:t>
            </a:r>
            <a:endParaRPr>
              <a:solidFill>
                <a:schemeClr val="dk1"/>
              </a:solidFill>
              <a:latin typeface="Gill Sans"/>
              <a:ea typeface="Gill Sans"/>
              <a:cs typeface="Gill Sans"/>
              <a:sym typeface="Gill Sans"/>
            </a:endParaRPr>
          </a:p>
          <a:p>
            <a:pPr marL="1371600" lvl="2" indent="-298450" algn="l" rtl="0">
              <a:lnSpc>
                <a:spcPct val="115000"/>
              </a:lnSpc>
              <a:spcBef>
                <a:spcPts val="0"/>
              </a:spcBef>
              <a:spcAft>
                <a:spcPts val="0"/>
              </a:spcAft>
              <a:buClr>
                <a:schemeClr val="dk1"/>
              </a:buClr>
              <a:buSzPts val="1100"/>
              <a:buFont typeface="Gill Sans"/>
              <a:buAutoNum type="romanLcPeriod"/>
            </a:pPr>
            <a:r>
              <a:rPr lang="en">
                <a:solidFill>
                  <a:schemeClr val="dk1"/>
                </a:solidFill>
                <a:latin typeface="Gill Sans"/>
                <a:ea typeface="Gill Sans"/>
                <a:cs typeface="Gill Sans"/>
                <a:sym typeface="Gill Sans"/>
              </a:rPr>
              <a:t>This question is mandatory. </a:t>
            </a:r>
            <a:endParaRPr>
              <a:solidFill>
                <a:schemeClr val="dk1"/>
              </a:solidFill>
              <a:latin typeface="Gill Sans"/>
              <a:ea typeface="Gill Sans"/>
              <a:cs typeface="Gill Sans"/>
              <a:sym typeface="Gill Sans"/>
            </a:endParaRPr>
          </a:p>
          <a:p>
            <a:pPr marL="1371600" lvl="2" indent="-298450" algn="l" rtl="0">
              <a:lnSpc>
                <a:spcPct val="115000"/>
              </a:lnSpc>
              <a:spcBef>
                <a:spcPts val="0"/>
              </a:spcBef>
              <a:spcAft>
                <a:spcPts val="0"/>
              </a:spcAft>
              <a:buClr>
                <a:schemeClr val="dk1"/>
              </a:buClr>
              <a:buSzPts val="1100"/>
              <a:buFont typeface="Gill Sans"/>
              <a:buAutoNum type="romanLcPeriod"/>
            </a:pPr>
            <a:r>
              <a:rPr lang="en">
                <a:solidFill>
                  <a:schemeClr val="dk1"/>
                </a:solidFill>
                <a:latin typeface="Gill Sans"/>
                <a:ea typeface="Gill Sans"/>
                <a:cs typeface="Gill Sans"/>
                <a:sym typeface="Gill Sans"/>
              </a:rPr>
              <a:t>Observation: In two or three sentences, explain what you have observed in your work over the past </a:t>
            </a:r>
            <a:r>
              <a:rPr lang="en">
                <a:solidFill>
                  <a:schemeClr val="dk1"/>
                </a:solidFill>
                <a:highlight>
                  <a:srgbClr val="FFFF00"/>
                </a:highlight>
                <a:latin typeface="Gill Sans"/>
                <a:ea typeface="Gill Sans"/>
                <a:cs typeface="Gill Sans"/>
                <a:sym typeface="Gill Sans"/>
              </a:rPr>
              <a:t>6 months</a:t>
            </a:r>
            <a:r>
              <a:rPr lang="en">
                <a:solidFill>
                  <a:schemeClr val="dk1"/>
                </a:solidFill>
                <a:latin typeface="Gill Sans"/>
                <a:ea typeface="Gill Sans"/>
                <a:cs typeface="Gill Sans"/>
                <a:sym typeface="Gill Sans"/>
              </a:rPr>
              <a:t> in relation to COVID. How has the issue manifested itself?  For example, has it limited access to beneficiaries? Or changed way or frequency of how you collaborate?</a:t>
            </a:r>
            <a:endParaRPr>
              <a:solidFill>
                <a:schemeClr val="dk1"/>
              </a:solidFill>
              <a:latin typeface="Gill Sans"/>
              <a:ea typeface="Gill Sans"/>
              <a:cs typeface="Gill Sans"/>
              <a:sym typeface="Gill Sans"/>
            </a:endParaRPr>
          </a:p>
          <a:p>
            <a:pPr marL="1371600" lvl="2" indent="-298450" algn="l" rtl="0">
              <a:lnSpc>
                <a:spcPct val="115000"/>
              </a:lnSpc>
              <a:spcBef>
                <a:spcPts val="0"/>
              </a:spcBef>
              <a:spcAft>
                <a:spcPts val="0"/>
              </a:spcAft>
              <a:buClr>
                <a:schemeClr val="dk1"/>
              </a:buClr>
              <a:buSzPts val="1100"/>
              <a:buFont typeface="Gill Sans"/>
              <a:buAutoNum type="romanLcPeriod"/>
            </a:pPr>
            <a:r>
              <a:rPr lang="en">
                <a:solidFill>
                  <a:schemeClr val="dk1"/>
                </a:solidFill>
                <a:latin typeface="Gill Sans"/>
                <a:ea typeface="Gill Sans"/>
                <a:cs typeface="Gill Sans"/>
                <a:sym typeface="Gill Sans"/>
              </a:rPr>
              <a:t>Programmatic Evidence Finding: Then, review what the programmatic evidence says about COVID for your DO. Summarize the key findings here. </a:t>
            </a:r>
            <a:endParaRPr>
              <a:solidFill>
                <a:schemeClr val="dk1"/>
              </a:solidFill>
              <a:latin typeface="Gill Sans"/>
              <a:ea typeface="Gill Sans"/>
              <a:cs typeface="Gill Sans"/>
              <a:sym typeface="Gill Sans"/>
            </a:endParaRPr>
          </a:p>
          <a:p>
            <a:pPr marL="1371600" lvl="2" indent="-298450" algn="l" rtl="0">
              <a:lnSpc>
                <a:spcPct val="115000"/>
              </a:lnSpc>
              <a:spcBef>
                <a:spcPts val="0"/>
              </a:spcBef>
              <a:spcAft>
                <a:spcPts val="0"/>
              </a:spcAft>
              <a:buClr>
                <a:schemeClr val="dk1"/>
              </a:buClr>
              <a:buSzPts val="1100"/>
              <a:buFont typeface="Gill Sans"/>
              <a:buAutoNum type="romanLcPeriod"/>
            </a:pPr>
            <a:r>
              <a:rPr lang="en">
                <a:solidFill>
                  <a:schemeClr val="dk1"/>
                </a:solidFill>
                <a:latin typeface="Gill Sans"/>
                <a:ea typeface="Gill Sans"/>
                <a:cs typeface="Gill Sans"/>
                <a:sym typeface="Gill Sans"/>
              </a:rPr>
              <a:t>COVID Conclusion: Explain how the programmatic evidence confirms or disputes your observations in two or three sentences. Draft a conclusion based on the two piece of information --- you observation and the programmatic evidence finding. </a:t>
            </a:r>
            <a:endParaRPr>
              <a:latin typeface="Gill Sans"/>
              <a:ea typeface="Gill Sans"/>
              <a:cs typeface="Gill Sans"/>
              <a:sym typeface="Gill Sans"/>
            </a:endParaRPr>
          </a:p>
          <a:p>
            <a:pPr marL="457200" lvl="0" indent="-298450" algn="l" rtl="0">
              <a:lnSpc>
                <a:spcPct val="115000"/>
              </a:lnSpc>
              <a:spcBef>
                <a:spcPts val="1000"/>
              </a:spcBef>
              <a:spcAft>
                <a:spcPts val="0"/>
              </a:spcAft>
              <a:buSzPts val="1100"/>
              <a:buFont typeface="Gill Sans"/>
              <a:buChar char="●"/>
            </a:pPr>
            <a:r>
              <a:rPr lang="en">
                <a:latin typeface="Gill Sans"/>
                <a:ea typeface="Gill Sans"/>
                <a:cs typeface="Gill Sans"/>
                <a:sym typeface="Gill Sans"/>
              </a:rPr>
              <a:t>How has the conflict in NK affected your programming?</a:t>
            </a:r>
            <a:endParaRPr>
              <a:latin typeface="Gill Sans"/>
              <a:ea typeface="Gill Sans"/>
              <a:cs typeface="Gill Sans"/>
              <a:sym typeface="Gill Sans"/>
            </a:endParaRPr>
          </a:p>
          <a:p>
            <a:pPr marL="914400" lvl="1" indent="-298450" algn="l" rtl="0">
              <a:lnSpc>
                <a:spcPct val="115000"/>
              </a:lnSpc>
              <a:spcBef>
                <a:spcPts val="0"/>
              </a:spcBef>
              <a:spcAft>
                <a:spcPts val="0"/>
              </a:spcAft>
              <a:buSzPts val="1100"/>
              <a:buFont typeface="Gill Sans"/>
              <a:buChar char="○"/>
            </a:pPr>
            <a:r>
              <a:rPr lang="en" b="1">
                <a:latin typeface="Gill Sans"/>
                <a:ea typeface="Gill Sans"/>
                <a:cs typeface="Gill Sans"/>
                <a:sym typeface="Gill Sans"/>
              </a:rPr>
              <a:t>Data Source:</a:t>
            </a:r>
            <a:r>
              <a:rPr lang="en">
                <a:latin typeface="Gill Sans"/>
                <a:ea typeface="Gill Sans"/>
                <a:cs typeface="Gill Sans"/>
                <a:sym typeface="Gill Sans"/>
              </a:rPr>
              <a:t> programmatic evidence (e.g., reporting, evaluations) + Operational Observations</a:t>
            </a:r>
            <a:endParaRPr>
              <a:latin typeface="Gill Sans"/>
              <a:ea typeface="Gill Sans"/>
              <a:cs typeface="Gill Sans"/>
              <a:sym typeface="Gill Sans"/>
            </a:endParaRPr>
          </a:p>
          <a:p>
            <a:pPr marL="1371600" lvl="2" indent="-298450" algn="l" rtl="0">
              <a:lnSpc>
                <a:spcPct val="115000"/>
              </a:lnSpc>
              <a:spcBef>
                <a:spcPts val="0"/>
              </a:spcBef>
              <a:spcAft>
                <a:spcPts val="0"/>
              </a:spcAft>
              <a:buSzPts val="1100"/>
              <a:buFont typeface="Gill Sans"/>
              <a:buAutoNum type="romanLcPeriod"/>
            </a:pPr>
            <a:r>
              <a:rPr lang="en">
                <a:latin typeface="Gill Sans"/>
                <a:ea typeface="Gill Sans"/>
                <a:cs typeface="Gill Sans"/>
                <a:sym typeface="Gill Sans"/>
              </a:rPr>
              <a:t>This question is mandatory.</a:t>
            </a:r>
            <a:endParaRPr>
              <a:latin typeface="Gill Sans"/>
              <a:ea typeface="Gill Sans"/>
              <a:cs typeface="Gill Sans"/>
              <a:sym typeface="Gill Sans"/>
            </a:endParaRPr>
          </a:p>
          <a:p>
            <a:pPr marL="1371600" lvl="2" indent="-298450" algn="l" rtl="0">
              <a:lnSpc>
                <a:spcPct val="115000"/>
              </a:lnSpc>
              <a:spcBef>
                <a:spcPts val="0"/>
              </a:spcBef>
              <a:spcAft>
                <a:spcPts val="0"/>
              </a:spcAft>
              <a:buSzPts val="1100"/>
              <a:buFont typeface="Gill Sans"/>
              <a:buAutoNum type="romanLcPeriod"/>
            </a:pPr>
            <a:r>
              <a:rPr lang="en">
                <a:latin typeface="Gill Sans"/>
                <a:ea typeface="Gill Sans"/>
                <a:cs typeface="Gill Sans"/>
                <a:sym typeface="Gill Sans"/>
              </a:rPr>
              <a:t>Observation: In two or three sentences, explain what have you observed in your work over the past </a:t>
            </a:r>
            <a:r>
              <a:rPr lang="en">
                <a:highlight>
                  <a:srgbClr val="FFFF00"/>
                </a:highlight>
                <a:latin typeface="Gill Sans"/>
                <a:ea typeface="Gill Sans"/>
                <a:cs typeface="Gill Sans"/>
                <a:sym typeface="Gill Sans"/>
              </a:rPr>
              <a:t>6 months</a:t>
            </a:r>
            <a:r>
              <a:rPr lang="en">
                <a:latin typeface="Gill Sans"/>
                <a:ea typeface="Gill Sans"/>
                <a:cs typeface="Gill Sans"/>
                <a:sym typeface="Gill Sans"/>
              </a:rPr>
              <a:t> in relation to the conflict in NK.  How has this issue manifested itself, if at all? For example, has it put a wrench in your sustainability plans or in handover to the GOAM?</a:t>
            </a:r>
            <a:endParaRPr>
              <a:latin typeface="Gill Sans"/>
              <a:ea typeface="Gill Sans"/>
              <a:cs typeface="Gill Sans"/>
              <a:sym typeface="Gill Sans"/>
            </a:endParaRPr>
          </a:p>
          <a:p>
            <a:pPr marL="1371600" lvl="2" indent="-298450" algn="l" rtl="0">
              <a:lnSpc>
                <a:spcPct val="115000"/>
              </a:lnSpc>
              <a:spcBef>
                <a:spcPts val="0"/>
              </a:spcBef>
              <a:spcAft>
                <a:spcPts val="0"/>
              </a:spcAft>
              <a:buSzPts val="1100"/>
              <a:buFont typeface="Gill Sans"/>
              <a:buAutoNum type="romanLcPeriod"/>
            </a:pPr>
            <a:r>
              <a:rPr lang="en">
                <a:latin typeface="Gill Sans"/>
                <a:ea typeface="Gill Sans"/>
                <a:cs typeface="Gill Sans"/>
                <a:sym typeface="Gill Sans"/>
              </a:rPr>
              <a:t>Programmatic Evidence Finding: Then, review what the programmatic evidence says about the conflict in NK for your DO.  Summarize the key findings here.</a:t>
            </a:r>
            <a:endParaRPr>
              <a:latin typeface="Gill Sans"/>
              <a:ea typeface="Gill Sans"/>
              <a:cs typeface="Gill Sans"/>
              <a:sym typeface="Gill Sans"/>
            </a:endParaRPr>
          </a:p>
          <a:p>
            <a:pPr marL="1371600" lvl="2" indent="-298450" algn="l" rtl="0">
              <a:lnSpc>
                <a:spcPct val="115000"/>
              </a:lnSpc>
              <a:spcBef>
                <a:spcPts val="0"/>
              </a:spcBef>
              <a:spcAft>
                <a:spcPts val="0"/>
              </a:spcAft>
              <a:buSzPts val="1100"/>
              <a:buFont typeface="Gill Sans"/>
              <a:buAutoNum type="romanLcPeriod"/>
            </a:pPr>
            <a:r>
              <a:rPr lang="en">
                <a:latin typeface="Gill Sans"/>
                <a:ea typeface="Gill Sans"/>
                <a:cs typeface="Gill Sans"/>
                <a:sym typeface="Gill Sans"/>
              </a:rPr>
              <a:t>conflict in NK Conclusion: Here explain how the programmatic evidence confirms or disputes your observations in two or three sentences. Draft a conclusion based on the two piece of information --- you observation and the programmatic evidence finding. </a:t>
            </a:r>
            <a:endParaRPr>
              <a:latin typeface="Gill Sans"/>
              <a:ea typeface="Gill Sans"/>
              <a:cs typeface="Gill Sans"/>
              <a:sym typeface="Gill Sans"/>
            </a:endParaRPr>
          </a:p>
          <a:p>
            <a:pPr marL="457200" lvl="0" indent="-298450" algn="l" rtl="0">
              <a:lnSpc>
                <a:spcPct val="115000"/>
              </a:lnSpc>
              <a:spcBef>
                <a:spcPts val="1000"/>
              </a:spcBef>
              <a:spcAft>
                <a:spcPts val="0"/>
              </a:spcAft>
              <a:buClr>
                <a:schemeClr val="dk1"/>
              </a:buClr>
              <a:buSzPts val="1100"/>
              <a:buFont typeface="Gill Sans"/>
              <a:buChar char="●"/>
            </a:pPr>
            <a:r>
              <a:rPr lang="en">
                <a:solidFill>
                  <a:schemeClr val="dk1"/>
                </a:solidFill>
                <a:latin typeface="Gill Sans"/>
                <a:ea typeface="Gill Sans"/>
                <a:cs typeface="Gill Sans"/>
                <a:sym typeface="Gill Sans"/>
              </a:rPr>
              <a:t>How has the Ukraine war/Russian sanctions affected your programming?</a:t>
            </a:r>
            <a:endParaRPr>
              <a:solidFill>
                <a:schemeClr val="dk1"/>
              </a:solidFill>
              <a:latin typeface="Gill Sans"/>
              <a:ea typeface="Gill Sans"/>
              <a:cs typeface="Gill Sans"/>
              <a:sym typeface="Gill Sans"/>
            </a:endParaRPr>
          </a:p>
          <a:p>
            <a:pPr marL="914400" lvl="1" indent="-298450" algn="l" rtl="0">
              <a:lnSpc>
                <a:spcPct val="115000"/>
              </a:lnSpc>
              <a:spcBef>
                <a:spcPts val="0"/>
              </a:spcBef>
              <a:spcAft>
                <a:spcPts val="0"/>
              </a:spcAft>
              <a:buClr>
                <a:schemeClr val="dk1"/>
              </a:buClr>
              <a:buSzPts val="1100"/>
              <a:buFont typeface="Gill Sans"/>
              <a:buChar char="○"/>
            </a:pPr>
            <a:r>
              <a:rPr lang="en" b="1">
                <a:solidFill>
                  <a:schemeClr val="dk1"/>
                </a:solidFill>
                <a:latin typeface="Gill Sans"/>
                <a:ea typeface="Gill Sans"/>
                <a:cs typeface="Gill Sans"/>
                <a:sym typeface="Gill Sans"/>
              </a:rPr>
              <a:t>Data Source:</a:t>
            </a:r>
            <a:r>
              <a:rPr lang="en">
                <a:solidFill>
                  <a:schemeClr val="dk1"/>
                </a:solidFill>
                <a:latin typeface="Gill Sans"/>
                <a:ea typeface="Gill Sans"/>
                <a:cs typeface="Gill Sans"/>
                <a:sym typeface="Gill Sans"/>
              </a:rPr>
              <a:t> programmatic evidence (e.g., reporting, evaluations) + Operational Observations</a:t>
            </a:r>
            <a:endParaRPr>
              <a:solidFill>
                <a:schemeClr val="dk1"/>
              </a:solidFill>
              <a:latin typeface="Gill Sans"/>
              <a:ea typeface="Gill Sans"/>
              <a:cs typeface="Gill Sans"/>
              <a:sym typeface="Gill Sans"/>
            </a:endParaRPr>
          </a:p>
          <a:p>
            <a:pPr marL="1371600" lvl="2" indent="-298450" algn="l" rtl="0">
              <a:lnSpc>
                <a:spcPct val="115000"/>
              </a:lnSpc>
              <a:spcBef>
                <a:spcPts val="0"/>
              </a:spcBef>
              <a:spcAft>
                <a:spcPts val="0"/>
              </a:spcAft>
              <a:buClr>
                <a:schemeClr val="dk1"/>
              </a:buClr>
              <a:buSzPts val="1100"/>
              <a:buFont typeface="Gill Sans"/>
              <a:buAutoNum type="romanLcPeriod"/>
            </a:pPr>
            <a:r>
              <a:rPr lang="en">
                <a:solidFill>
                  <a:schemeClr val="dk1"/>
                </a:solidFill>
                <a:latin typeface="Gill Sans"/>
                <a:ea typeface="Gill Sans"/>
                <a:cs typeface="Gill Sans"/>
                <a:sym typeface="Gill Sans"/>
              </a:rPr>
              <a:t>This question is mandatory.</a:t>
            </a:r>
            <a:endParaRPr>
              <a:solidFill>
                <a:schemeClr val="dk1"/>
              </a:solidFill>
              <a:latin typeface="Gill Sans"/>
              <a:ea typeface="Gill Sans"/>
              <a:cs typeface="Gill Sans"/>
              <a:sym typeface="Gill Sans"/>
            </a:endParaRPr>
          </a:p>
          <a:p>
            <a:pPr marL="1371600" lvl="2" indent="-298450" algn="l" rtl="0">
              <a:lnSpc>
                <a:spcPct val="115000"/>
              </a:lnSpc>
              <a:spcBef>
                <a:spcPts val="0"/>
              </a:spcBef>
              <a:spcAft>
                <a:spcPts val="0"/>
              </a:spcAft>
              <a:buClr>
                <a:schemeClr val="dk1"/>
              </a:buClr>
              <a:buSzPts val="1100"/>
              <a:buFont typeface="Gill Sans"/>
              <a:buAutoNum type="romanLcPeriod"/>
            </a:pPr>
            <a:r>
              <a:rPr lang="en">
                <a:solidFill>
                  <a:schemeClr val="dk1"/>
                </a:solidFill>
                <a:latin typeface="Gill Sans"/>
                <a:ea typeface="Gill Sans"/>
                <a:cs typeface="Gill Sans"/>
                <a:sym typeface="Gill Sans"/>
              </a:rPr>
              <a:t>Observation: In two or three sentences, explain what have you observed in your work over the past </a:t>
            </a:r>
            <a:r>
              <a:rPr lang="en">
                <a:solidFill>
                  <a:schemeClr val="dk1"/>
                </a:solidFill>
                <a:highlight>
                  <a:srgbClr val="FFFF00"/>
                </a:highlight>
                <a:latin typeface="Gill Sans"/>
                <a:ea typeface="Gill Sans"/>
                <a:cs typeface="Gill Sans"/>
                <a:sym typeface="Gill Sans"/>
              </a:rPr>
              <a:t>6 months</a:t>
            </a:r>
            <a:r>
              <a:rPr lang="en">
                <a:solidFill>
                  <a:schemeClr val="dk1"/>
                </a:solidFill>
                <a:latin typeface="Gill Sans"/>
                <a:ea typeface="Gill Sans"/>
                <a:cs typeface="Gill Sans"/>
                <a:sym typeface="Gill Sans"/>
              </a:rPr>
              <a:t> in relation to the Ukraine war/Russian sanctions.  How has this issue manifested itself, if at all? For example, has it put a wrench in your sustainability plans or in handover to the GOAM?</a:t>
            </a:r>
            <a:endParaRPr>
              <a:solidFill>
                <a:schemeClr val="dk1"/>
              </a:solidFill>
              <a:latin typeface="Gill Sans"/>
              <a:ea typeface="Gill Sans"/>
              <a:cs typeface="Gill Sans"/>
              <a:sym typeface="Gill Sans"/>
            </a:endParaRPr>
          </a:p>
          <a:p>
            <a:pPr marL="1371600" lvl="2" indent="-298450" algn="l" rtl="0">
              <a:lnSpc>
                <a:spcPct val="115000"/>
              </a:lnSpc>
              <a:spcBef>
                <a:spcPts val="0"/>
              </a:spcBef>
              <a:spcAft>
                <a:spcPts val="0"/>
              </a:spcAft>
              <a:buClr>
                <a:schemeClr val="dk1"/>
              </a:buClr>
              <a:buSzPts val="1100"/>
              <a:buFont typeface="Gill Sans"/>
              <a:buAutoNum type="romanLcPeriod"/>
            </a:pPr>
            <a:r>
              <a:rPr lang="en">
                <a:solidFill>
                  <a:schemeClr val="dk1"/>
                </a:solidFill>
                <a:latin typeface="Gill Sans"/>
                <a:ea typeface="Gill Sans"/>
                <a:cs typeface="Gill Sans"/>
                <a:sym typeface="Gill Sans"/>
              </a:rPr>
              <a:t>Programmatic Evidence Finding: Then, review what the programmatic evidence says about the Ukraine war/Russian sanctions for your DO.  Summarize the key findings here.</a:t>
            </a:r>
            <a:endParaRPr>
              <a:solidFill>
                <a:schemeClr val="dk1"/>
              </a:solidFill>
              <a:latin typeface="Gill Sans"/>
              <a:ea typeface="Gill Sans"/>
              <a:cs typeface="Gill Sans"/>
              <a:sym typeface="Gill Sans"/>
            </a:endParaRPr>
          </a:p>
          <a:p>
            <a:pPr marL="1371600" lvl="2" indent="-298450" algn="l" rtl="0">
              <a:lnSpc>
                <a:spcPct val="115000"/>
              </a:lnSpc>
              <a:spcBef>
                <a:spcPts val="0"/>
              </a:spcBef>
              <a:spcAft>
                <a:spcPts val="0"/>
              </a:spcAft>
              <a:buClr>
                <a:schemeClr val="dk1"/>
              </a:buClr>
              <a:buSzPts val="1100"/>
              <a:buFont typeface="Gill Sans"/>
              <a:buAutoNum type="romanLcPeriod"/>
            </a:pPr>
            <a:r>
              <a:rPr lang="en">
                <a:solidFill>
                  <a:schemeClr val="dk1"/>
                </a:solidFill>
                <a:latin typeface="Gill Sans"/>
                <a:ea typeface="Gill Sans"/>
                <a:cs typeface="Gill Sans"/>
                <a:sym typeface="Gill Sans"/>
              </a:rPr>
              <a:t>Ukraine war/Russian sanctions Conclusion: Here explain how the programmatic evidence confirms or disputes your observations in two or three sentences. Draft a conclusion based on the two piece of information --- you observation and the programmatic evidence finding.</a:t>
            </a:r>
            <a:endParaRPr>
              <a:solidFill>
                <a:schemeClr val="dk1"/>
              </a:solidFill>
              <a:latin typeface="Gill Sans"/>
              <a:ea typeface="Gill Sans"/>
              <a:cs typeface="Gill Sans"/>
              <a:sym typeface="Gill Sans"/>
            </a:endParaRPr>
          </a:p>
          <a:p>
            <a:pPr marL="1371600" lvl="0" indent="0" algn="l" rtl="0">
              <a:lnSpc>
                <a:spcPct val="115000"/>
              </a:lnSpc>
              <a:spcBef>
                <a:spcPts val="0"/>
              </a:spcBef>
              <a:spcAft>
                <a:spcPts val="0"/>
              </a:spcAft>
              <a:buNone/>
            </a:pPr>
            <a:endParaRPr>
              <a:solidFill>
                <a:schemeClr val="dk1"/>
              </a:solidFill>
              <a:latin typeface="Gill Sans"/>
              <a:ea typeface="Gill Sans"/>
              <a:cs typeface="Gill Sans"/>
              <a:sym typeface="Gill Sans"/>
            </a:endParaRPr>
          </a:p>
          <a:p>
            <a:pPr marL="457200" lvl="0" indent="-298450" algn="l" rtl="0">
              <a:lnSpc>
                <a:spcPct val="115000"/>
              </a:lnSpc>
              <a:spcBef>
                <a:spcPts val="0"/>
              </a:spcBef>
              <a:spcAft>
                <a:spcPts val="0"/>
              </a:spcAft>
              <a:buSzPts val="1100"/>
              <a:buFont typeface="Gill Sans"/>
              <a:buChar char="●"/>
            </a:pPr>
            <a:r>
              <a:rPr lang="en">
                <a:latin typeface="Gill Sans"/>
                <a:ea typeface="Gill Sans"/>
                <a:cs typeface="Gill Sans"/>
                <a:sym typeface="Gill Sans"/>
              </a:rPr>
              <a:t>Are there more pressing contextual issues in your sector than the </a:t>
            </a:r>
            <a:r>
              <a:rPr lang="en">
                <a:solidFill>
                  <a:schemeClr val="dk1"/>
                </a:solidFill>
                <a:latin typeface="Gill Sans"/>
                <a:ea typeface="Gill Sans"/>
                <a:cs typeface="Gill Sans"/>
                <a:sym typeface="Gill Sans"/>
              </a:rPr>
              <a:t>Ukraine war/Russian sanctions, </a:t>
            </a:r>
            <a:r>
              <a:rPr lang="en">
                <a:latin typeface="Gill Sans"/>
                <a:ea typeface="Gill Sans"/>
                <a:cs typeface="Gill Sans"/>
                <a:sym typeface="Gill Sans"/>
              </a:rPr>
              <a:t>conflict in NK, or COVID? If so, please explain by adding more rows to the chart and adding two or three sentences explaining the issue and what the team has observed. </a:t>
            </a:r>
            <a:endParaRPr>
              <a:latin typeface="Gill Sans"/>
              <a:ea typeface="Gill Sans"/>
              <a:cs typeface="Gill Sans"/>
              <a:sym typeface="Gill Sans"/>
            </a:endParaRPr>
          </a:p>
          <a:p>
            <a:pPr marL="914400" lvl="1" indent="-298450" algn="l" rtl="0">
              <a:lnSpc>
                <a:spcPct val="115000"/>
              </a:lnSpc>
              <a:spcBef>
                <a:spcPts val="0"/>
              </a:spcBef>
              <a:spcAft>
                <a:spcPts val="0"/>
              </a:spcAft>
              <a:buSzPts val="1100"/>
              <a:buFont typeface="Gill Sans"/>
              <a:buChar char="○"/>
            </a:pPr>
            <a:r>
              <a:rPr lang="en" b="1">
                <a:latin typeface="Gill Sans"/>
                <a:ea typeface="Gill Sans"/>
                <a:cs typeface="Gill Sans"/>
                <a:sym typeface="Gill Sans"/>
              </a:rPr>
              <a:t>Data Source: </a:t>
            </a:r>
            <a:r>
              <a:rPr lang="en">
                <a:latin typeface="Gill Sans"/>
                <a:ea typeface="Gill Sans"/>
                <a:cs typeface="Gill Sans"/>
                <a:sym typeface="Gill Sans"/>
              </a:rPr>
              <a:t>Operational Observations</a:t>
            </a:r>
            <a:endParaRPr>
              <a:latin typeface="Gill Sans"/>
              <a:ea typeface="Gill Sans"/>
              <a:cs typeface="Gill Sans"/>
              <a:sym typeface="Gill Sans"/>
            </a:endParaRPr>
          </a:p>
          <a:p>
            <a:pPr marL="1371600" lvl="2" indent="-298450" algn="l" rtl="0">
              <a:lnSpc>
                <a:spcPct val="115000"/>
              </a:lnSpc>
              <a:spcBef>
                <a:spcPts val="0"/>
              </a:spcBef>
              <a:spcAft>
                <a:spcPts val="0"/>
              </a:spcAft>
              <a:buSzPts val="1100"/>
              <a:buFont typeface="Gill Sans"/>
              <a:buAutoNum type="romanLcPeriod"/>
            </a:pPr>
            <a:r>
              <a:rPr lang="en">
                <a:latin typeface="Gill Sans"/>
                <a:ea typeface="Gill Sans"/>
                <a:cs typeface="Gill Sans"/>
                <a:sym typeface="Gill Sans"/>
              </a:rPr>
              <a:t>This question is optional - it can be used to address specific impacts of the context (e.g., influx of IDPs from NK) or anything else that is not otherwise captured  </a:t>
            </a:r>
            <a:endParaRPr>
              <a:latin typeface="Gill Sans"/>
              <a:ea typeface="Gill Sans"/>
              <a:cs typeface="Gill Sans"/>
              <a:sym typeface="Gill Sans"/>
            </a:endParaRPr>
          </a:p>
          <a:p>
            <a:pPr marL="1371600" lvl="2" indent="-298450" algn="l" rtl="0">
              <a:lnSpc>
                <a:spcPct val="115000"/>
              </a:lnSpc>
              <a:spcBef>
                <a:spcPts val="0"/>
              </a:spcBef>
              <a:spcAft>
                <a:spcPts val="0"/>
              </a:spcAft>
              <a:buSzPts val="1100"/>
              <a:buFont typeface="Gill Sans"/>
              <a:buAutoNum type="romanLcPeriod"/>
            </a:pPr>
            <a:r>
              <a:rPr lang="en">
                <a:latin typeface="Gill Sans"/>
                <a:ea typeface="Gill Sans"/>
                <a:cs typeface="Gill Sans"/>
                <a:sym typeface="Gill Sans"/>
              </a:rPr>
              <a:t>If there are other additional contextual issues you would like to address, please include them here. </a:t>
            </a:r>
            <a:endParaRPr>
              <a:latin typeface="Gill Sans"/>
              <a:ea typeface="Gill Sans"/>
              <a:cs typeface="Gill Sans"/>
              <a:sym typeface="Gill Sans"/>
            </a:endParaRPr>
          </a:p>
          <a:p>
            <a:pPr marL="0" lvl="0" indent="0" algn="l" rtl="0">
              <a:lnSpc>
                <a:spcPct val="115000"/>
              </a:lnSpc>
              <a:spcBef>
                <a:spcPts val="1000"/>
              </a:spcBef>
              <a:spcAft>
                <a:spcPts val="0"/>
              </a:spcAft>
              <a:buSzPts val="1100"/>
              <a:buNone/>
            </a:pPr>
            <a:endParaRPr>
              <a:latin typeface="Gill Sans"/>
              <a:ea typeface="Gill Sans"/>
              <a:cs typeface="Gill Sans"/>
              <a:sym typeface="Gill Sans"/>
            </a:endParaRPr>
          </a:p>
          <a:p>
            <a:pPr marL="0" lvl="0" indent="0" algn="l" rtl="0">
              <a:lnSpc>
                <a:spcPct val="115000"/>
              </a:lnSpc>
              <a:spcBef>
                <a:spcPts val="1000"/>
              </a:spcBef>
              <a:spcAft>
                <a:spcPts val="1000"/>
              </a:spcAft>
              <a:buSzPts val="1100"/>
              <a:buNone/>
            </a:pPr>
            <a:endParaRPr>
              <a:latin typeface="Gill Sans"/>
              <a:ea typeface="Gill Sans"/>
              <a:cs typeface="Gill Sans"/>
              <a:sym typeface="Gill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Gill Sans"/>
                <a:ea typeface="Gill Sans"/>
                <a:cs typeface="Gill Sans"/>
                <a:sym typeface="Gill Sans"/>
              </a:rPr>
              <a:t>Adaptive management </a:t>
            </a:r>
            <a:r>
              <a:rPr lang="en">
                <a:latin typeface="Gill Sans"/>
                <a:ea typeface="Gill Sans"/>
                <a:cs typeface="Gill Sans"/>
                <a:sym typeface="Gill Sans"/>
              </a:rPr>
              <a:t>is an intentional approach to making decision and adjustments in response to new information and changes in context. Adaptive management is how we create and sustain “living documents” and ultimately provide programming that is fresh and responsive.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For each of the conclusions listed on the context slide, slide 2, input the challenge into the “Context Conclusion” template.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For each context conclusion listed, add one of the following actions. </a:t>
            </a:r>
            <a:endParaRPr>
              <a:latin typeface="Gill Sans"/>
              <a:ea typeface="Gill Sans"/>
              <a:cs typeface="Gill Sans"/>
              <a:sym typeface="Gill Sans"/>
            </a:endParaRPr>
          </a:p>
          <a:p>
            <a:pPr marL="9144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No change needed</a:t>
            </a:r>
            <a:endParaRPr>
              <a:latin typeface="Gill Sans"/>
              <a:ea typeface="Gill Sans"/>
              <a:cs typeface="Gill Sans"/>
              <a:sym typeface="Gill Sans"/>
            </a:endParaRPr>
          </a:p>
          <a:p>
            <a:pPr marL="13716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If you choose this statement, please explain why you think the strategy is still on track to achieve intended results without adaptation?</a:t>
            </a:r>
            <a:endParaRPr>
              <a:latin typeface="Gill Sans"/>
              <a:ea typeface="Gill Sans"/>
              <a:cs typeface="Gill Sans"/>
              <a:sym typeface="Gill Sans"/>
            </a:endParaRPr>
          </a:p>
          <a:p>
            <a:pPr marL="9144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Delayed timeline, but no change in achieving results</a:t>
            </a:r>
            <a:endParaRPr>
              <a:latin typeface="Gill Sans"/>
              <a:ea typeface="Gill Sans"/>
              <a:cs typeface="Gill Sans"/>
              <a:sym typeface="Gill Sans"/>
            </a:endParaRPr>
          </a:p>
          <a:p>
            <a:pPr marL="13716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If you chose this statement, please explain the timeline delay.  For example, how long do you expect the delay to be? How might this impact future programming?</a:t>
            </a:r>
            <a:endParaRPr>
              <a:latin typeface="Gill Sans"/>
              <a:ea typeface="Gill Sans"/>
              <a:cs typeface="Gill Sans"/>
              <a:sym typeface="Gill Sans"/>
            </a:endParaRPr>
          </a:p>
          <a:p>
            <a:pPr marL="9144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Adaptation needed. </a:t>
            </a:r>
            <a:endParaRPr>
              <a:latin typeface="Gill Sans"/>
              <a:ea typeface="Gill Sans"/>
              <a:cs typeface="Gill Sans"/>
              <a:sym typeface="Gill Sans"/>
            </a:endParaRPr>
          </a:p>
          <a:p>
            <a:pPr marL="13716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If you choose this statement, please detail the explicit actions that are needed to keep the strategy on track to achieve the intended results. Example changes might be:</a:t>
            </a:r>
            <a:endParaRPr>
              <a:latin typeface="Gill Sans"/>
              <a:ea typeface="Gill Sans"/>
              <a:cs typeface="Gill Sans"/>
              <a:sym typeface="Gill Sans"/>
            </a:endParaRPr>
          </a:p>
          <a:p>
            <a:pPr marL="18288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Incorporating new components or changing the focus of upcoming designs</a:t>
            </a:r>
            <a:endParaRPr>
              <a:latin typeface="Gill Sans"/>
              <a:ea typeface="Gill Sans"/>
              <a:cs typeface="Gill Sans"/>
              <a:sym typeface="Gill Sans"/>
            </a:endParaRPr>
          </a:p>
          <a:p>
            <a:pPr marL="18288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Extending an existing award</a:t>
            </a:r>
            <a:endParaRPr>
              <a:latin typeface="Gill Sans"/>
              <a:ea typeface="Gill Sans"/>
              <a:cs typeface="Gill Sans"/>
              <a:sym typeface="Gill Sans"/>
            </a:endParaRPr>
          </a:p>
          <a:p>
            <a:pPr marL="18288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Intensified coordination with GOAMM</a:t>
            </a:r>
            <a:endParaRPr>
              <a:latin typeface="Gill Sans"/>
              <a:ea typeface="Gill Sans"/>
              <a:cs typeface="Gill Sans"/>
              <a:sym typeface="Gill Sans"/>
            </a:endParaRPr>
          </a:p>
          <a:p>
            <a:pPr marL="18288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Tailoring the PMP</a:t>
            </a:r>
            <a:endParaRPr>
              <a:latin typeface="Gill Sans"/>
              <a:ea typeface="Gill Sans"/>
              <a:cs typeface="Gill Sans"/>
              <a:sym typeface="Gill Sans"/>
            </a:endParaRPr>
          </a:p>
          <a:p>
            <a:pPr marL="45720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We have all shared some common challenges in our context over the last several years, even though our programming is sometimes quite different.</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What have we learned from each other?</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List a few things you heard during site visits that surprised you, or made you think “aha!”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What else would we like to learn from each other?</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What continuing challenges might benefit from other programs’/partners’ experience or perspective?</a:t>
            </a:r>
            <a:endParaRPr>
              <a:latin typeface="Gill Sans"/>
              <a:ea typeface="Gill Sans"/>
              <a:cs typeface="Gill Sans"/>
              <a:sym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The CDCS says, with respect to the 2018 Velvet Revolution: “a strong latent demand for change, a resilient belief in individual agency and voice, and an awakening to the collective power of a social movement of concerned citizens would change the course of Armenian history….The ensuing political transition elevated a new generation of leaders committed to democratic governance, accountability reforms, and an economic revolution to begin the task of creating a vibrant, inclusive, and resilient economy.”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r>
              <a:rPr lang="en">
                <a:latin typeface="Gill Sans"/>
                <a:ea typeface="Gill Sans"/>
                <a:cs typeface="Gill Sans"/>
                <a:sym typeface="Gill Sans"/>
              </a:rPr>
              <a:t>The CDCS also notes that “Youth unemployment is among the highest in the world, near 40 percent, while the private sector continues to be constrained by human capital deficiencies.”</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r>
              <a:rPr lang="en">
                <a:latin typeface="Gill Sans"/>
                <a:ea typeface="Gill Sans"/>
                <a:cs typeface="Gill Sans"/>
                <a:sym typeface="Gill Sans"/>
              </a:rPr>
              <a:t>Taken together, these points illustrate that catalytic opportunities, as well as risks, facing Armenia’s youth.</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Identify opportunities to engage the youth in Armenia in the coming </a:t>
            </a:r>
            <a:r>
              <a:rPr lang="en">
                <a:highlight>
                  <a:srgbClr val="FFFF00"/>
                </a:highlight>
                <a:latin typeface="Gill Sans"/>
                <a:ea typeface="Gill Sans"/>
                <a:cs typeface="Gill Sans"/>
                <a:sym typeface="Gill Sans"/>
              </a:rPr>
              <a:t>Fiscal Year FY23.</a:t>
            </a:r>
            <a:r>
              <a:rPr lang="en">
                <a:latin typeface="Gill Sans"/>
                <a:ea typeface="Gill Sans"/>
                <a:cs typeface="Gill Sans"/>
                <a:sym typeface="Gill Sans"/>
              </a:rPr>
              <a:t> While we do have some activities explicitly dedicated to Youth, consider if/how programming in other technical areas might leverage this population as well.</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Each sector will address youth in different ways and a positive catalyst might look very different in EG vs. DG. This may be workforce development for youth, or civic education, and/or increased engagement of youth in the political process, for example. </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List at least one, but no more than three catalysts.</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List the IM’s in your portfolio which do (or could) support each opportunity listed.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Identity any gaps that may exist which present a challenge to engage youth or achieve positive youth outcomes. </a:t>
            </a:r>
            <a:endParaRPr>
              <a:latin typeface="Gill Sans"/>
              <a:ea typeface="Gill Sans"/>
              <a:cs typeface="Gill Sans"/>
              <a:sym typeface="Gill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The CDCS addresses specific gender outcomes under each Development Objective.  This slide summarizes those objectives. On this slide each team should:</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Delete the non-relevant DO.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List the contributing Implementing Mechanisms to the gender outcomes in the relevant DO.</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Summarize 1-3 key outcomes that are furthering this gender outcome in your DO.</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Please feel free to add any specific outcomes about other marginalized groups here as well (e.g., youth, women and girls, persons with disabilities, LGBTQIA+-identifying persons, and other traditionally marginalized groups, including persons living outside of Yerevan).</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r>
              <a:rPr lang="en" b="1">
                <a:latin typeface="Gill Sans"/>
                <a:ea typeface="Gill Sans"/>
                <a:cs typeface="Gill Sans"/>
                <a:sym typeface="Gill Sans"/>
              </a:rPr>
              <a:t>Note:</a:t>
            </a:r>
            <a:r>
              <a:rPr lang="en">
                <a:latin typeface="Gill Sans"/>
                <a:ea typeface="Gill Sans"/>
                <a:cs typeface="Gill Sans"/>
                <a:sym typeface="Gill Sans"/>
              </a:rPr>
              <a:t> During the presentation, the technical team will not present this slide.  It will be used by the cross-cutting working group and feed into the larger gender presentation. </a:t>
            </a:r>
            <a:endParaRPr>
              <a:latin typeface="Gill Sans"/>
              <a:ea typeface="Gill Sans"/>
              <a:cs typeface="Gill Sans"/>
              <a:sym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This slide depicts how partnerships help us achieve our results and invites your portfolio to examine existing partnerships in light of the strategic results laid out in the CDCS.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solidFill>
                  <a:schemeClr val="dk1"/>
                </a:solidFill>
                <a:latin typeface="Gill Sans"/>
                <a:ea typeface="Gill Sans"/>
                <a:cs typeface="Gill Sans"/>
                <a:sym typeface="Gill Sans"/>
              </a:rPr>
              <a:t>List the CDCS intermediate results for your portfolio in the IR column. </a:t>
            </a:r>
            <a:endParaRPr>
              <a:solidFill>
                <a:schemeClr val="dk1"/>
              </a:solidFill>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solidFill>
                  <a:schemeClr val="dk1"/>
                </a:solidFill>
                <a:latin typeface="Gill Sans"/>
                <a:ea typeface="Gill Sans"/>
                <a:cs typeface="Gill Sans"/>
                <a:sym typeface="Gill Sans"/>
              </a:rPr>
              <a:t>Partnerships are defined as stakeholders that play a critical role in increasing and better sustaining the development impact of our assistance.  Examples are listed below. In the partnership column, list the partnerships that are needed to support and achieve the intermediate result.  Ex:</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Clr>
                <a:schemeClr val="dk1"/>
              </a:buClr>
              <a:buSzPts val="1100"/>
              <a:buFont typeface="Gill Sans"/>
              <a:buAutoNum type="alphaLcPeriod"/>
            </a:pPr>
            <a:r>
              <a:rPr lang="en">
                <a:solidFill>
                  <a:schemeClr val="dk1"/>
                </a:solidFill>
                <a:latin typeface="Gill Sans"/>
                <a:ea typeface="Gill Sans"/>
                <a:cs typeface="Gill Sans"/>
                <a:sym typeface="Gill Sans"/>
              </a:rPr>
              <a:t>Government of Armenia</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solidFill>
                  <a:schemeClr val="dk1"/>
                </a:solidFill>
                <a:latin typeface="Gill Sans"/>
                <a:ea typeface="Gill Sans"/>
                <a:cs typeface="Gill Sans"/>
                <a:sym typeface="Gill Sans"/>
              </a:rPr>
              <a:t>Private Sector</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solidFill>
                  <a:schemeClr val="dk1"/>
                </a:solidFill>
                <a:latin typeface="Gill Sans"/>
                <a:ea typeface="Gill Sans"/>
                <a:cs typeface="Gill Sans"/>
                <a:sym typeface="Gill Sans"/>
              </a:rPr>
              <a:t>Civil society</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solidFill>
                  <a:schemeClr val="dk1"/>
                </a:solidFill>
                <a:latin typeface="Gill Sans"/>
                <a:ea typeface="Gill Sans"/>
                <a:cs typeface="Gill Sans"/>
                <a:sym typeface="Gill Sans"/>
              </a:rPr>
              <a:t>Peace Corps, DOD</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solidFill>
                  <a:schemeClr val="dk1"/>
                </a:solidFill>
                <a:latin typeface="Gill Sans"/>
                <a:ea typeface="Gill Sans"/>
                <a:cs typeface="Gill Sans"/>
                <a:sym typeface="Gill Sans"/>
              </a:rPr>
              <a:t>Other bilateral, multilateral donors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Supporting Mechanisms </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latin typeface="Gill Sans"/>
                <a:ea typeface="Gill Sans"/>
                <a:cs typeface="Gill Sans"/>
                <a:sym typeface="Gill Sans"/>
              </a:rPr>
              <a:t>List each IM in your portfolio and/or external mechanisms which supports the identified partnership </a:t>
            </a:r>
            <a:r>
              <a:rPr lang="en">
                <a:solidFill>
                  <a:schemeClr val="dk1"/>
                </a:solidFill>
                <a:latin typeface="Gill Sans"/>
                <a:ea typeface="Gill Sans"/>
                <a:cs typeface="Gill Sans"/>
                <a:sym typeface="Gill Sans"/>
              </a:rPr>
              <a:t>ie.  other donors, local government, local CSOs, private sector, etc.</a:t>
            </a:r>
            <a:endParaRPr>
              <a:solidFill>
                <a:schemeClr val="dk1"/>
              </a:solidFill>
              <a:latin typeface="Gill Sans"/>
              <a:ea typeface="Gill Sans"/>
              <a:cs typeface="Gill Sans"/>
              <a:sym typeface="Gill Sans"/>
            </a:endParaRPr>
          </a:p>
          <a:p>
            <a:pPr marL="914400" lvl="1" indent="-298450" algn="l" rtl="0">
              <a:lnSpc>
                <a:spcPct val="100000"/>
              </a:lnSpc>
              <a:spcBef>
                <a:spcPts val="0"/>
              </a:spcBef>
              <a:spcAft>
                <a:spcPts val="0"/>
              </a:spcAft>
              <a:buClr>
                <a:schemeClr val="dk1"/>
              </a:buClr>
              <a:buSzPts val="1100"/>
              <a:buFont typeface="Gill Sans"/>
              <a:buAutoNum type="alphaLcPeriod"/>
            </a:pPr>
            <a:r>
              <a:rPr lang="en">
                <a:solidFill>
                  <a:schemeClr val="dk1"/>
                </a:solidFill>
                <a:latin typeface="Gill Sans"/>
                <a:ea typeface="Gill Sans"/>
                <a:cs typeface="Gill Sans"/>
                <a:sym typeface="Gill Sans"/>
              </a:rPr>
              <a:t>List only the top three mechanisms</a:t>
            </a:r>
            <a:endParaRPr>
              <a:solidFill>
                <a:schemeClr val="dk1"/>
              </a:solidFill>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How might these partnerships need to adapt to contextual changes?</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latin typeface="Gill Sans"/>
                <a:ea typeface="Gill Sans"/>
                <a:cs typeface="Gill Sans"/>
                <a:sym typeface="Gill Sans"/>
              </a:rPr>
              <a:t>Given the contextual review on slide two, how might each partnership need to adapt, doe it need to adapt so that it can better support or continue to support USAID objectives?</a:t>
            </a:r>
            <a:endParaRPr>
              <a:latin typeface="Gill Sans"/>
              <a:ea typeface="Gill Sans"/>
              <a:cs typeface="Gill Sans"/>
              <a:sym typeface="Gill Sans"/>
            </a:endParaRPr>
          </a:p>
          <a:p>
            <a:pPr marL="914400" lvl="1" indent="-298450" algn="l" rtl="0">
              <a:lnSpc>
                <a:spcPct val="100000"/>
              </a:lnSpc>
              <a:spcBef>
                <a:spcPts val="0"/>
              </a:spcBef>
              <a:spcAft>
                <a:spcPts val="0"/>
              </a:spcAft>
              <a:buSzPts val="1100"/>
              <a:buFont typeface="Gill Sans"/>
              <a:buAutoNum type="alphaLcPeriod"/>
            </a:pPr>
            <a:r>
              <a:rPr lang="en">
                <a:latin typeface="Gill Sans"/>
                <a:ea typeface="Gill Sans"/>
                <a:cs typeface="Gill Sans"/>
                <a:sym typeface="Gill Sans"/>
              </a:rPr>
              <a:t>The possible response in this column are:</a:t>
            </a:r>
            <a:endParaRPr>
              <a:latin typeface="Gill Sans"/>
              <a:ea typeface="Gill Sans"/>
              <a:cs typeface="Gill Sans"/>
              <a:sym typeface="Gill Sans"/>
            </a:endParaRPr>
          </a:p>
          <a:p>
            <a:pPr marL="13716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No adaptations needed</a:t>
            </a:r>
            <a:endParaRPr>
              <a:latin typeface="Gill Sans"/>
              <a:ea typeface="Gill Sans"/>
              <a:cs typeface="Gill Sans"/>
              <a:sym typeface="Gill Sans"/>
            </a:endParaRPr>
          </a:p>
          <a:p>
            <a:pPr marL="1371600" lvl="2"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Adaptations needed</a:t>
            </a:r>
            <a:endParaRPr>
              <a:latin typeface="Gill Sans"/>
              <a:ea typeface="Gill Sans"/>
              <a:cs typeface="Gill Sans"/>
              <a:sym typeface="Gill Sans"/>
            </a:endParaRPr>
          </a:p>
          <a:p>
            <a:pPr marL="1828800" lvl="3"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For this response, please also explain what concrete actions need to be taken in the partnership to respond to the context.</a:t>
            </a:r>
            <a:endParaRPr>
              <a:latin typeface="Gill Sans"/>
              <a:ea typeface="Gill Sans"/>
              <a:cs typeface="Gill Sans"/>
              <a:sym typeface="Gill Sans"/>
            </a:endParaRPr>
          </a:p>
          <a:p>
            <a:pPr marL="1828800" lvl="3" indent="-298450" algn="l" rtl="0">
              <a:lnSpc>
                <a:spcPct val="100000"/>
              </a:lnSpc>
              <a:spcBef>
                <a:spcPts val="0"/>
              </a:spcBef>
              <a:spcAft>
                <a:spcPts val="0"/>
              </a:spcAft>
              <a:buSzPts val="1100"/>
              <a:buFont typeface="Gill Sans"/>
              <a:buChar char="●"/>
            </a:pPr>
            <a:r>
              <a:rPr lang="en">
                <a:latin typeface="Gill Sans"/>
                <a:ea typeface="Gill Sans"/>
                <a:cs typeface="Gill Sans"/>
                <a:sym typeface="Gill Sans"/>
              </a:rPr>
              <a:t>Examples might be: Intensified involvement in a multi-donor coordination mechanism or developing new communication channels   </a:t>
            </a: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a:p>
            <a:pPr marL="0" lvl="0" indent="0" algn="l" rtl="0">
              <a:lnSpc>
                <a:spcPct val="100000"/>
              </a:lnSpc>
              <a:spcBef>
                <a:spcPts val="0"/>
              </a:spcBef>
              <a:spcAft>
                <a:spcPts val="0"/>
              </a:spcAft>
              <a:buSzPts val="1100"/>
              <a:buNone/>
            </a:pPr>
            <a:endParaRPr>
              <a:latin typeface="Gill Sans"/>
              <a:ea typeface="Gill Sans"/>
              <a:cs typeface="Gill Sans"/>
              <a:sym typeface="Gill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latin typeface="Gill Sans"/>
                <a:ea typeface="Gill Sans"/>
                <a:cs typeface="Gill Sans"/>
                <a:sym typeface="Gill Sans"/>
              </a:rPr>
              <a:t>This slide presents a chance to shine a spotlight on any of the accomplishments in your portfolio.  Each of the three boxes on the slide should represent an accomplishment/spotlight in a mini-case study format. </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Where it says “Spotlight” Give your accomplishments a short, one or two word title.</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Provide a one sentence or two description of the achievement where the template says “summary”</a:t>
            </a:r>
            <a:endParaRPr>
              <a:latin typeface="Gill Sans"/>
              <a:ea typeface="Gill Sans"/>
              <a:cs typeface="Gill Sans"/>
              <a:sym typeface="Gill Sans"/>
            </a:endParaRPr>
          </a:p>
          <a:p>
            <a:pPr marL="457200" lvl="0" indent="-298450" algn="l" rtl="0">
              <a:lnSpc>
                <a:spcPct val="100000"/>
              </a:lnSpc>
              <a:spcBef>
                <a:spcPts val="0"/>
              </a:spcBef>
              <a:spcAft>
                <a:spcPts val="0"/>
              </a:spcAft>
              <a:buSzPts val="1100"/>
              <a:buFont typeface="Gill Sans"/>
              <a:buAutoNum type="arabicPeriod"/>
            </a:pPr>
            <a:r>
              <a:rPr lang="en">
                <a:latin typeface="Gill Sans"/>
                <a:ea typeface="Gill Sans"/>
                <a:cs typeface="Gill Sans"/>
                <a:sym typeface="Gill Sans"/>
              </a:rPr>
              <a:t>List key outputs or concrete accomplishments in the bullet point list at the end. </a:t>
            </a:r>
            <a:endParaRPr>
              <a:latin typeface="Gill Sans"/>
              <a:ea typeface="Gill Sans"/>
              <a:cs typeface="Gill Sans"/>
              <a:sym typeface="Gill Sans"/>
            </a:endParaRPr>
          </a:p>
          <a:p>
            <a:pPr marL="457200" lvl="0" indent="0" algn="l" rtl="0">
              <a:lnSpc>
                <a:spcPct val="100000"/>
              </a:lnSpc>
              <a:spcBef>
                <a:spcPts val="0"/>
              </a:spcBef>
              <a:spcAft>
                <a:spcPts val="0"/>
              </a:spcAft>
              <a:buSzPts val="1100"/>
              <a:buNone/>
            </a:pPr>
            <a:r>
              <a:rPr lang="en">
                <a:latin typeface="Gill Sans"/>
                <a:ea typeface="Gill Sans"/>
                <a:cs typeface="Gill Sans"/>
                <a:sym typeface="Gill Sans"/>
              </a:rPr>
              <a:t> </a:t>
            </a:r>
            <a:endParaRPr>
              <a:latin typeface="Gill Sans"/>
              <a:ea typeface="Gill Sans"/>
              <a:cs typeface="Gill Sans"/>
              <a:sym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t="15289" r="8223" b="8641"/>
          <a:stretch/>
        </p:blipFill>
        <p:spPr>
          <a:xfrm>
            <a:off x="152400" y="152761"/>
            <a:ext cx="8839200" cy="4837977"/>
          </a:xfrm>
          <a:prstGeom prst="rect">
            <a:avLst/>
          </a:prstGeom>
          <a:noFill/>
          <a:ln>
            <a:noFill/>
          </a:ln>
        </p:spPr>
      </p:pic>
      <p:sp>
        <p:nvSpPr>
          <p:cNvPr id="14" name="Google Shape;14;p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txBox="1">
            <a:spLocks noGrp="1"/>
          </p:cNvSpPr>
          <p:nvPr>
            <p:ph type="ctrTitle"/>
          </p:nvPr>
        </p:nvSpPr>
        <p:spPr>
          <a:xfrm>
            <a:off x="685800" y="2269376"/>
            <a:ext cx="3886200" cy="1200300"/>
          </a:xfrm>
          <a:prstGeom prst="rect">
            <a:avLst/>
          </a:prstGeom>
          <a:noFill/>
          <a:ln>
            <a:noFill/>
          </a:ln>
          <a:effectLst>
            <a:outerShdw blurRad="254000" algn="tl" rotWithShape="0">
              <a:srgbClr val="000000">
                <a:alpha val="20000"/>
              </a:srgbClr>
            </a:outerShdw>
          </a:effectLst>
        </p:spPr>
        <p:txBody>
          <a:bodyPr spcFirstLastPara="1" wrap="square" lIns="0" tIns="0" rIns="0" bIns="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3790588"/>
            <a:ext cx="3429000" cy="1200300"/>
          </a:xfrm>
          <a:prstGeom prst="rect">
            <a:avLst/>
          </a:prstGeom>
          <a:noFill/>
          <a:ln>
            <a:noFill/>
          </a:ln>
          <a:effectLst>
            <a:outerShdw blurRad="254000" algn="tl" rotWithShape="0">
              <a:srgbClr val="000000">
                <a:alpha val="40000"/>
              </a:srgbClr>
            </a:outerShdw>
          </a:effectLst>
        </p:spPr>
        <p:txBody>
          <a:bodyPr spcFirstLastPara="1" wrap="square" lIns="0" tIns="0" rIns="0" bIns="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chemeClr val="lt1"/>
              </a:buClr>
              <a:buSzPts val="600"/>
              <a:buNone/>
              <a:defRPr sz="600">
                <a:solidFill>
                  <a:schemeClr val="lt1"/>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8" name="Google Shape;18;p2"/>
          <p:cNvPicPr preferRelativeResize="0"/>
          <p:nvPr/>
        </p:nvPicPr>
        <p:blipFill rotWithShape="1">
          <a:blip r:embed="rId3">
            <a:alphaModFix/>
          </a:blip>
          <a:srcRect/>
          <a:stretch/>
        </p:blipFill>
        <p:spPr>
          <a:xfrm>
            <a:off x="285750" y="258592"/>
            <a:ext cx="1904954" cy="6349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70"/>
        <p:cNvGrpSpPr/>
        <p:nvPr/>
      </p:nvGrpSpPr>
      <p:grpSpPr>
        <a:xfrm>
          <a:off x="0" y="0"/>
          <a:ext cx="0" cy="0"/>
          <a:chOff x="0" y="0"/>
          <a:chExt cx="0" cy="0"/>
        </a:xfrm>
      </p:grpSpPr>
      <p:sp>
        <p:nvSpPr>
          <p:cNvPr id="71" name="Google Shape;71;p11"/>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2" name="Google Shape;72;p11"/>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3" name="Google Shape;73;p1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11"/>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9" name="Google Shape;79;p12"/>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0" name="Google Shape;80;p1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12"/>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4" name="Google Shape;84;p12"/>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85"/>
        <p:cNvGrpSpPr/>
        <p:nvPr/>
      </p:nvGrpSpPr>
      <p:grpSpPr>
        <a:xfrm>
          <a:off x="0" y="0"/>
          <a:ext cx="0" cy="0"/>
          <a:chOff x="0" y="0"/>
          <a:chExt cx="0" cy="0"/>
        </a:xfrm>
      </p:grpSpPr>
      <p:sp>
        <p:nvSpPr>
          <p:cNvPr id="86" name="Google Shape;86;p13"/>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7" name="Google Shape;87;p13"/>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3"/>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4"/>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9" name="Google Shape;99;p15"/>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0" name="Google Shape;100;p1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5"/>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5"/>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6" name="Google Shape;106;p16"/>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7" name="Google Shape;107;p1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16"/>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1" name="Google Shape;111;p16"/>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12"/>
        <p:cNvGrpSpPr/>
        <p:nvPr/>
      </p:nvGrpSpPr>
      <p:grpSpPr>
        <a:xfrm>
          <a:off x="0" y="0"/>
          <a:ext cx="0" cy="0"/>
          <a:chOff x="0" y="0"/>
          <a:chExt cx="0" cy="0"/>
        </a:xfrm>
      </p:grpSpPr>
      <p:sp>
        <p:nvSpPr>
          <p:cNvPr id="113" name="Google Shape;113;p17"/>
          <p:cNvSpPr>
            <a:spLocks noGrp="1"/>
          </p:cNvSpPr>
          <p:nvPr>
            <p:ph type="pic" idx="2"/>
          </p:nvPr>
        </p:nvSpPr>
        <p:spPr>
          <a:xfrm>
            <a:off x="152400" y="2571749"/>
            <a:ext cx="8839200" cy="24210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14" name="Google Shape;114;p17"/>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5" name="Google Shape;115;p1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7"/>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9" name="Google Shape;119;p17"/>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20"/>
        <p:cNvGrpSpPr/>
        <p:nvPr/>
      </p:nvGrpSpPr>
      <p:grpSpPr>
        <a:xfrm>
          <a:off x="0" y="0"/>
          <a:ext cx="0" cy="0"/>
          <a:chOff x="0" y="0"/>
          <a:chExt cx="0" cy="0"/>
        </a:xfrm>
      </p:grpSpPr>
      <p:sp>
        <p:nvSpPr>
          <p:cNvPr id="121" name="Google Shape;121;p18"/>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2" name="Google Shape;122;p18"/>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18"/>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5" name="Google Shape;125;p18"/>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6" name="Google Shape;126;p18"/>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27"/>
        <p:cNvGrpSpPr/>
        <p:nvPr/>
      </p:nvGrpSpPr>
      <p:grpSpPr>
        <a:xfrm>
          <a:off x="0" y="0"/>
          <a:ext cx="0" cy="0"/>
          <a:chOff x="0" y="0"/>
          <a:chExt cx="0" cy="0"/>
        </a:xfrm>
      </p:grpSpPr>
      <p:sp>
        <p:nvSpPr>
          <p:cNvPr id="128" name="Google Shape;128;p19"/>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9" name="Google Shape;129;p1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1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19"/>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2" name="Google Shape;132;p19"/>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33"/>
        <p:cNvGrpSpPr/>
        <p:nvPr/>
      </p:nvGrpSpPr>
      <p:grpSpPr>
        <a:xfrm>
          <a:off x="0" y="0"/>
          <a:ext cx="0" cy="0"/>
          <a:chOff x="0" y="0"/>
          <a:chExt cx="0" cy="0"/>
        </a:xfrm>
      </p:grpSpPr>
      <p:sp>
        <p:nvSpPr>
          <p:cNvPr id="134" name="Google Shape;134;p2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0"/>
          <p:cNvSpPr txBox="1">
            <a:spLocks noGrp="1"/>
          </p:cNvSpPr>
          <p:nvPr>
            <p:ph type="ctrTitle"/>
          </p:nvPr>
        </p:nvSpPr>
        <p:spPr>
          <a:xfrm>
            <a:off x="685800" y="1589035"/>
            <a:ext cx="3886200" cy="12003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0"/>
          <p:cNvSpPr txBox="1">
            <a:spLocks noGrp="1"/>
          </p:cNvSpPr>
          <p:nvPr>
            <p:ph type="subTitle" idx="1"/>
          </p:nvPr>
        </p:nvSpPr>
        <p:spPr>
          <a:xfrm>
            <a:off x="685800" y="3110247"/>
            <a:ext cx="3429000" cy="1200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139" name="Google Shape;139;p2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40" name="Google Shape;140;p20"/>
          <p:cNvPicPr preferRelativeResize="0"/>
          <p:nvPr/>
        </p:nvPicPr>
        <p:blipFill rotWithShape="1">
          <a:blip r:embed="rId2">
            <a:alphaModFix/>
          </a:blip>
          <a:srcRect/>
          <a:stretch/>
        </p:blipFill>
        <p:spPr>
          <a:xfrm>
            <a:off x="684768" y="565400"/>
            <a:ext cx="1358768"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2400"/>
              <a:buFont typeface="Gill Sans"/>
              <a:buNone/>
              <a:defRPr sz="24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3"/>
          <p:cNvPicPr preferRelativeResize="0"/>
          <p:nvPr/>
        </p:nvPicPr>
        <p:blipFill rotWithShape="1">
          <a:blip r:embed="rId2">
            <a:alphaModFix/>
          </a:blip>
          <a:srcRect/>
          <a:stretch/>
        </p:blipFill>
        <p:spPr>
          <a:xfrm>
            <a:off x="684768" y="4310397"/>
            <a:ext cx="1358768" cy="40763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2400"/>
              <a:buFont typeface="Gill Sans"/>
              <a:buNone/>
              <a:defRPr sz="24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21"/>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146" name="Google Shape;146;p21"/>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22"/>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55" name="Google Shape;155;p23"/>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56" name="Google Shape;156;p23"/>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3"/>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24"/>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2" name="Google Shape;162;p24"/>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3" name="Google Shape;163;p2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4"/>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7" name="Google Shape;167;p24"/>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68"/>
        <p:cNvGrpSpPr/>
        <p:nvPr/>
      </p:nvGrpSpPr>
      <p:grpSpPr>
        <a:xfrm>
          <a:off x="0" y="0"/>
          <a:ext cx="0" cy="0"/>
          <a:chOff x="0" y="0"/>
          <a:chExt cx="0" cy="0"/>
        </a:xfrm>
      </p:grpSpPr>
      <p:sp>
        <p:nvSpPr>
          <p:cNvPr id="169" name="Google Shape;169;p25"/>
          <p:cNvSpPr>
            <a:spLocks noGrp="1"/>
          </p:cNvSpPr>
          <p:nvPr>
            <p:ph type="pic" idx="2"/>
          </p:nvPr>
        </p:nvSpPr>
        <p:spPr>
          <a:xfrm>
            <a:off x="152400" y="2571749"/>
            <a:ext cx="8839200" cy="24210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0" name="Google Shape;170;p25"/>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1" name="Google Shape;171;p2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5"/>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25"/>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5" name="Google Shape;175;p25"/>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76"/>
        <p:cNvGrpSpPr/>
        <p:nvPr/>
      </p:nvGrpSpPr>
      <p:grpSpPr>
        <a:xfrm>
          <a:off x="0" y="0"/>
          <a:ext cx="0" cy="0"/>
          <a:chOff x="0" y="0"/>
          <a:chExt cx="0" cy="0"/>
        </a:xfrm>
      </p:grpSpPr>
      <p:sp>
        <p:nvSpPr>
          <p:cNvPr id="177" name="Google Shape;177;p26"/>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8" name="Google Shape;178;p2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26"/>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1" name="Google Shape;181;p26"/>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2" name="Google Shape;182;p26"/>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83"/>
        <p:cNvGrpSpPr/>
        <p:nvPr/>
      </p:nvGrpSpPr>
      <p:grpSpPr>
        <a:xfrm>
          <a:off x="0" y="0"/>
          <a:ext cx="0" cy="0"/>
          <a:chOff x="0" y="0"/>
          <a:chExt cx="0" cy="0"/>
        </a:xfrm>
      </p:grpSpPr>
      <p:sp>
        <p:nvSpPr>
          <p:cNvPr id="184" name="Google Shape;184;p27"/>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5" name="Google Shape;185;p2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2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27"/>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8" name="Google Shape;188;p27"/>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89"/>
        <p:cNvGrpSpPr/>
        <p:nvPr/>
      </p:nvGrpSpPr>
      <p:grpSpPr>
        <a:xfrm>
          <a:off x="0" y="0"/>
          <a:ext cx="0" cy="0"/>
          <a:chOff x="0" y="0"/>
          <a:chExt cx="0" cy="0"/>
        </a:xfrm>
      </p:grpSpPr>
      <p:sp>
        <p:nvSpPr>
          <p:cNvPr id="190" name="Google Shape;190;p28"/>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1" name="Google Shape;191;p28"/>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2" name="Google Shape;192;p28"/>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28"/>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p2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95" name="Google Shape;195;p28"/>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8" name="Google Shape;198;p29"/>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99" name="Google Shape;199;p2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29"/>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2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p29"/>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3" name="Google Shape;203;p29"/>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04"/>
        <p:cNvGrpSpPr/>
        <p:nvPr/>
      </p:nvGrpSpPr>
      <p:grpSpPr>
        <a:xfrm>
          <a:off x="0" y="0"/>
          <a:ext cx="0" cy="0"/>
          <a:chOff x="0" y="0"/>
          <a:chExt cx="0" cy="0"/>
        </a:xfrm>
      </p:grpSpPr>
      <p:sp>
        <p:nvSpPr>
          <p:cNvPr id="205" name="Google Shape;205;p30"/>
          <p:cNvSpPr>
            <a:spLocks noGrp="1"/>
          </p:cNvSpPr>
          <p:nvPr>
            <p:ph type="pic" idx="2"/>
          </p:nvPr>
        </p:nvSpPr>
        <p:spPr>
          <a:xfrm>
            <a:off x="152400" y="2571749"/>
            <a:ext cx="8839200" cy="24210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06" name="Google Shape;206;p30"/>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7" name="Google Shape;207;p3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p3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10" name="Google Shape;210;p30"/>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1" name="Google Shape;211;p30"/>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25"/>
        <p:cNvGrpSpPr/>
        <p:nvPr/>
      </p:nvGrpSpPr>
      <p:grpSpPr>
        <a:xfrm>
          <a:off x="0" y="0"/>
          <a:ext cx="0" cy="0"/>
          <a:chOff x="0" y="0"/>
          <a:chExt cx="0" cy="0"/>
        </a:xfrm>
      </p:grpSpPr>
      <p:sp>
        <p:nvSpPr>
          <p:cNvPr id="26" name="Google Shape;26;p4"/>
          <p:cNvSpPr>
            <a:spLocks noGrp="1"/>
          </p:cNvSpPr>
          <p:nvPr>
            <p:ph type="pic" idx="2"/>
          </p:nvPr>
        </p:nvSpPr>
        <p:spPr>
          <a:xfrm>
            <a:off x="152400" y="2571749"/>
            <a:ext cx="8839200" cy="24210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7" name="Google Shape;27;p4"/>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12"/>
        <p:cNvGrpSpPr/>
        <p:nvPr/>
      </p:nvGrpSpPr>
      <p:grpSpPr>
        <a:xfrm>
          <a:off x="0" y="0"/>
          <a:ext cx="0" cy="0"/>
          <a:chOff x="0" y="0"/>
          <a:chExt cx="0" cy="0"/>
        </a:xfrm>
      </p:grpSpPr>
      <p:sp>
        <p:nvSpPr>
          <p:cNvPr id="213" name="Google Shape;213;p31"/>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4" name="Google Shape;214;p3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 name="Google Shape;215;p3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31"/>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7" name="Google Shape;217;p31"/>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8" name="Google Shape;218;p31"/>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19"/>
        <p:cNvGrpSpPr/>
        <p:nvPr/>
      </p:nvGrpSpPr>
      <p:grpSpPr>
        <a:xfrm>
          <a:off x="0" y="0"/>
          <a:ext cx="0" cy="0"/>
          <a:chOff x="0" y="0"/>
          <a:chExt cx="0" cy="0"/>
        </a:xfrm>
      </p:grpSpPr>
      <p:sp>
        <p:nvSpPr>
          <p:cNvPr id="220" name="Google Shape;220;p32"/>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21" name="Google Shape;221;p3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 name="Google Shape;222;p3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2"/>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4" name="Google Shape;224;p32"/>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ue/Gray 1 Content">
  <p:cSld name="Blue/Gray 1 Content">
    <p:spTree>
      <p:nvGrpSpPr>
        <p:cNvPr id="1" name="Shape 225"/>
        <p:cNvGrpSpPr/>
        <p:nvPr/>
      </p:nvGrpSpPr>
      <p:grpSpPr>
        <a:xfrm>
          <a:off x="0" y="0"/>
          <a:ext cx="0" cy="0"/>
          <a:chOff x="0" y="0"/>
          <a:chExt cx="0" cy="0"/>
        </a:xfrm>
      </p:grpSpPr>
      <p:sp>
        <p:nvSpPr>
          <p:cNvPr id="226" name="Google Shape;226;p33"/>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0"/>
              </a:spcBef>
              <a:spcAft>
                <a:spcPts val="0"/>
              </a:spcAft>
              <a:buClr>
                <a:srgbClr val="635C5B"/>
              </a:buClr>
              <a:buSzPts val="1800"/>
              <a:buChar char="•"/>
              <a:defRPr/>
            </a:lvl1pPr>
            <a:lvl2pPr marL="914400" lvl="1" indent="-342900" algn="l" rtl="0">
              <a:lnSpc>
                <a:spcPct val="100000"/>
              </a:lnSpc>
              <a:spcBef>
                <a:spcPts val="1200"/>
              </a:spcBef>
              <a:spcAft>
                <a:spcPts val="0"/>
              </a:spcAft>
              <a:buClr>
                <a:srgbClr val="635C5B"/>
              </a:buClr>
              <a:buSzPts val="1800"/>
              <a:buChar char="–"/>
              <a:defRPr/>
            </a:lvl2pPr>
            <a:lvl3pPr marL="1371600" lvl="2" indent="-342900" algn="l" rtl="0">
              <a:lnSpc>
                <a:spcPct val="100000"/>
              </a:lnSpc>
              <a:spcBef>
                <a:spcPts val="1200"/>
              </a:spcBef>
              <a:spcAft>
                <a:spcPts val="0"/>
              </a:spcAft>
              <a:buClr>
                <a:srgbClr val="6C6463"/>
              </a:buClr>
              <a:buSzPts val="1800"/>
              <a:buChar char="•"/>
              <a:defRPr/>
            </a:lvl3pPr>
            <a:lvl4pPr marL="1828800" lvl="3" indent="-342900" algn="l" rtl="0">
              <a:lnSpc>
                <a:spcPct val="100000"/>
              </a:lnSpc>
              <a:spcBef>
                <a:spcPts val="360"/>
              </a:spcBef>
              <a:spcAft>
                <a:spcPts val="0"/>
              </a:spcAft>
              <a:buClr>
                <a:srgbClr val="6C6463"/>
              </a:buClr>
              <a:buSzPts val="1800"/>
              <a:buChar char="–"/>
              <a:defRPr/>
            </a:lvl4pPr>
            <a:lvl5pPr marL="2286000" lvl="4" indent="-342900" algn="l" rtl="0">
              <a:lnSpc>
                <a:spcPct val="100000"/>
              </a:lnSpc>
              <a:spcBef>
                <a:spcPts val="360"/>
              </a:spcBef>
              <a:spcAft>
                <a:spcPts val="0"/>
              </a:spcAft>
              <a:buClr>
                <a:srgbClr val="6C6463"/>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27" name="Google Shape;227;p33"/>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600" b="0" i="0">
                <a:solidFill>
                  <a:srgbClr val="6C6463"/>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33"/>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600" b="0" i="0">
                <a:solidFill>
                  <a:srgbClr val="6C6463"/>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9" name="Google Shape;229;p3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33"/>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rgbClr val="0067B9"/>
              </a:buClr>
              <a:buSzPts val="2800"/>
              <a:buFont typeface="Arial"/>
              <a:buNone/>
              <a:defRPr>
                <a:solidFill>
                  <a:srgbClr val="0067B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2800"/>
              <a:buNone/>
              <a:defRPr>
                <a:solidFill>
                  <a:srgbClr val="FFFFFF"/>
                </a:solidFill>
                <a:latin typeface="Gill Sans"/>
                <a:ea typeface="Gill Sans"/>
                <a:cs typeface="Gill Sans"/>
                <a:sym typeface="Gill Sans"/>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33" name="Google Shape;233;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34" name="Google Shape;234;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33"/>
        <p:cNvGrpSpPr/>
        <p:nvPr/>
      </p:nvGrpSpPr>
      <p:grpSpPr>
        <a:xfrm>
          <a:off x="0" y="0"/>
          <a:ext cx="0" cy="0"/>
          <a:chOff x="0" y="0"/>
          <a:chExt cx="0" cy="0"/>
        </a:xfrm>
      </p:grpSpPr>
      <p:sp>
        <p:nvSpPr>
          <p:cNvPr id="34" name="Google Shape;34;p5"/>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 name="Google Shape;35;p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5"/>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 name="Google Shape;39;p5"/>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6"/>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rgbClr val="6C6463"/>
              </a:buClr>
              <a:buSzPts val="1800"/>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6"/>
        <p:cNvGrpSpPr/>
        <p:nvPr/>
      </p:nvGrpSpPr>
      <p:grpSpPr>
        <a:xfrm>
          <a:off x="0" y="0"/>
          <a:ext cx="0" cy="0"/>
          <a:chOff x="0" y="0"/>
          <a:chExt cx="0" cy="0"/>
        </a:xfrm>
      </p:grpSpPr>
      <p:sp>
        <p:nvSpPr>
          <p:cNvPr id="47" name="Google Shape;47;p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7"/>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t="11529" b="5586"/>
          <a:stretch/>
        </p:blipFill>
        <p:spPr>
          <a:xfrm>
            <a:off x="152399" y="152761"/>
            <a:ext cx="8839200" cy="4837977"/>
          </a:xfrm>
          <a:prstGeom prst="rect">
            <a:avLst/>
          </a:prstGeom>
          <a:noFill/>
          <a:ln>
            <a:noFill/>
          </a:ln>
        </p:spPr>
      </p:pic>
      <p:sp>
        <p:nvSpPr>
          <p:cNvPr id="54" name="Google Shape;54;p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8"/>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FFFFFF"/>
                </a:solidFill>
                <a:latin typeface="Gill Sans"/>
                <a:ea typeface="Gill Sans"/>
                <a:cs typeface="Gill Sans"/>
                <a:sym typeface="Gill Sans"/>
              </a:defRPr>
            </a:lvl1pPr>
            <a:lvl2pPr marL="0" lvl="1" indent="0" algn="r" rtl="0">
              <a:spcBef>
                <a:spcPts val="0"/>
              </a:spcBef>
              <a:buNone/>
              <a:defRPr sz="600" b="0" i="0">
                <a:solidFill>
                  <a:srgbClr val="FFFFFF"/>
                </a:solidFill>
                <a:latin typeface="Gill Sans"/>
                <a:ea typeface="Gill Sans"/>
                <a:cs typeface="Gill Sans"/>
                <a:sym typeface="Gill Sans"/>
              </a:defRPr>
            </a:lvl2pPr>
            <a:lvl3pPr marL="0" lvl="2" indent="0" algn="r" rtl="0">
              <a:spcBef>
                <a:spcPts val="0"/>
              </a:spcBef>
              <a:buNone/>
              <a:defRPr sz="600" b="0" i="0">
                <a:solidFill>
                  <a:srgbClr val="FFFFFF"/>
                </a:solidFill>
                <a:latin typeface="Gill Sans"/>
                <a:ea typeface="Gill Sans"/>
                <a:cs typeface="Gill Sans"/>
                <a:sym typeface="Gill Sans"/>
              </a:defRPr>
            </a:lvl3pPr>
            <a:lvl4pPr marL="0" lvl="3" indent="0" algn="r" rtl="0">
              <a:spcBef>
                <a:spcPts val="0"/>
              </a:spcBef>
              <a:buNone/>
              <a:defRPr sz="600" b="0" i="0">
                <a:solidFill>
                  <a:srgbClr val="FFFFFF"/>
                </a:solidFill>
                <a:latin typeface="Gill Sans"/>
                <a:ea typeface="Gill Sans"/>
                <a:cs typeface="Gill Sans"/>
                <a:sym typeface="Gill Sans"/>
              </a:defRPr>
            </a:lvl4pPr>
            <a:lvl5pPr marL="0" lvl="4" indent="0" algn="r" rtl="0">
              <a:spcBef>
                <a:spcPts val="0"/>
              </a:spcBef>
              <a:buNone/>
              <a:defRPr sz="600" b="0" i="0">
                <a:solidFill>
                  <a:srgbClr val="FFFFFF"/>
                </a:solidFill>
                <a:latin typeface="Gill Sans"/>
                <a:ea typeface="Gill Sans"/>
                <a:cs typeface="Gill Sans"/>
                <a:sym typeface="Gill Sans"/>
              </a:defRPr>
            </a:lvl5pPr>
            <a:lvl6pPr marL="0" lvl="5" indent="0" algn="r" rtl="0">
              <a:spcBef>
                <a:spcPts val="0"/>
              </a:spcBef>
              <a:buNone/>
              <a:defRPr sz="600" b="0" i="0">
                <a:solidFill>
                  <a:srgbClr val="FFFFFF"/>
                </a:solidFill>
                <a:latin typeface="Gill Sans"/>
                <a:ea typeface="Gill Sans"/>
                <a:cs typeface="Gill Sans"/>
                <a:sym typeface="Gill Sans"/>
              </a:defRPr>
            </a:lvl6pPr>
            <a:lvl7pPr marL="0" lvl="6" indent="0" algn="r" rtl="0">
              <a:spcBef>
                <a:spcPts val="0"/>
              </a:spcBef>
              <a:buNone/>
              <a:defRPr sz="600" b="0" i="0">
                <a:solidFill>
                  <a:srgbClr val="FFFFFF"/>
                </a:solidFill>
                <a:latin typeface="Gill Sans"/>
                <a:ea typeface="Gill Sans"/>
                <a:cs typeface="Gill Sans"/>
                <a:sym typeface="Gill Sans"/>
              </a:defRPr>
            </a:lvl7pPr>
            <a:lvl8pPr marL="0" lvl="7" indent="0" algn="r" rtl="0">
              <a:spcBef>
                <a:spcPts val="0"/>
              </a:spcBef>
              <a:buNone/>
              <a:defRPr sz="600" b="0" i="0">
                <a:solidFill>
                  <a:srgbClr val="FFFFFF"/>
                </a:solidFill>
                <a:latin typeface="Gill Sans"/>
                <a:ea typeface="Gill Sans"/>
                <a:cs typeface="Gill Sans"/>
                <a:sym typeface="Gill Sans"/>
              </a:defRPr>
            </a:lvl8pPr>
            <a:lvl9pPr marL="0" lvl="8" indent="0" algn="r" rtl="0">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9"/>
          <p:cNvSpPr txBox="1">
            <a:spLocks noGrp="1"/>
          </p:cNvSpPr>
          <p:nvPr>
            <p:ph type="ctrTitle"/>
          </p:nvPr>
        </p:nvSpPr>
        <p:spPr>
          <a:xfrm>
            <a:off x="685800" y="1589035"/>
            <a:ext cx="3886200" cy="12003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1"/>
          </p:nvPr>
        </p:nvSpPr>
        <p:spPr>
          <a:xfrm>
            <a:off x="685800" y="3110247"/>
            <a:ext cx="3429000" cy="1200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62" name="Google Shape;62;p9"/>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63" name="Google Shape;63;p9"/>
          <p:cNvPicPr preferRelativeResize="0"/>
          <p:nvPr/>
        </p:nvPicPr>
        <p:blipFill rotWithShape="1">
          <a:blip r:embed="rId2">
            <a:alphaModFix/>
          </a:blip>
          <a:srcRect/>
          <a:stretch/>
        </p:blipFill>
        <p:spPr>
          <a:xfrm>
            <a:off x="684768" y="565400"/>
            <a:ext cx="1358768"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64"/>
        <p:cNvGrpSpPr/>
        <p:nvPr/>
      </p:nvGrpSpPr>
      <p:grpSpPr>
        <a:xfrm>
          <a:off x="0" y="0"/>
          <a:ext cx="0" cy="0"/>
          <a:chOff x="0" y="0"/>
          <a:chExt cx="0" cy="0"/>
        </a:xfrm>
      </p:grpSpPr>
      <p:sp>
        <p:nvSpPr>
          <p:cNvPr id="65" name="Google Shape;65;p10"/>
          <p:cNvSpPr txBox="1">
            <a:spLocks noGrp="1"/>
          </p:cNvSpPr>
          <p:nvPr>
            <p:ph type="body" idx="1"/>
          </p:nvPr>
        </p:nvSpPr>
        <p:spPr>
          <a:xfrm>
            <a:off x="686104" y="1286662"/>
            <a:ext cx="77724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6" name="Google Shape;66;p1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0"/>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152400" y="4825484"/>
            <a:ext cx="2133600" cy="1845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3124200" y="4825484"/>
            <a:ext cx="2895600" cy="184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
          <p:cNvSpPr txBox="1">
            <a:spLocks noGrp="1"/>
          </p:cNvSpPr>
          <p:nvPr>
            <p:ph type="sldNum" idx="12"/>
          </p:nvPr>
        </p:nvSpPr>
        <p:spPr>
          <a:xfrm>
            <a:off x="6858000" y="4825484"/>
            <a:ext cx="2133600" cy="18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5"/>
          <p:cNvSpPr txBox="1">
            <a:spLocks noGrp="1"/>
          </p:cNvSpPr>
          <p:nvPr>
            <p:ph type="title"/>
          </p:nvPr>
        </p:nvSpPr>
        <p:spPr>
          <a:xfrm>
            <a:off x="311700" y="175750"/>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29629"/>
              <a:buNone/>
            </a:pPr>
            <a:r>
              <a:rPr lang="en">
                <a:solidFill>
                  <a:schemeClr val="dk2"/>
                </a:solidFill>
                <a:latin typeface="Gill Sans"/>
                <a:ea typeface="Gill Sans"/>
                <a:cs typeface="Gill Sans"/>
                <a:sym typeface="Gill Sans"/>
              </a:rPr>
              <a:t>June 2022 Portfolio Review</a:t>
            </a:r>
            <a:endParaRPr>
              <a:solidFill>
                <a:schemeClr val="dk2"/>
              </a:solidFill>
              <a:latin typeface="Gill Sans"/>
              <a:ea typeface="Gill Sans"/>
              <a:cs typeface="Gill Sans"/>
              <a:sym typeface="Gill Sans"/>
            </a:endParaRPr>
          </a:p>
          <a:p>
            <a:pPr marL="0" lvl="0" indent="0" algn="l" rtl="0">
              <a:lnSpc>
                <a:spcPct val="100000"/>
              </a:lnSpc>
              <a:spcBef>
                <a:spcPts val="0"/>
              </a:spcBef>
              <a:spcAft>
                <a:spcPts val="0"/>
              </a:spcAft>
              <a:buSzPct val="129629"/>
              <a:buNone/>
            </a:pPr>
            <a:endParaRPr>
              <a:solidFill>
                <a:srgbClr val="FFFFFF"/>
              </a:solidFill>
              <a:latin typeface="Gill Sans"/>
              <a:ea typeface="Gill Sans"/>
              <a:cs typeface="Gill Sans"/>
              <a:sym typeface="Gill Sans"/>
            </a:endParaRPr>
          </a:p>
        </p:txBody>
      </p:sp>
      <p:sp>
        <p:nvSpPr>
          <p:cNvPr id="244" name="Google Shape;244;p35"/>
          <p:cNvSpPr txBox="1"/>
          <p:nvPr/>
        </p:nvSpPr>
        <p:spPr>
          <a:xfrm>
            <a:off x="311700" y="725400"/>
            <a:ext cx="612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Example: The </a:t>
            </a:r>
            <a:r>
              <a:rPr lang="en">
                <a:solidFill>
                  <a:schemeClr val="dk2"/>
                </a:solidFill>
              </a:rPr>
              <a:t>Leopards</a:t>
            </a:r>
            <a:r>
              <a:rPr lang="en" sz="1400" b="0" i="0" u="none" strike="noStrike" cap="none">
                <a:solidFill>
                  <a:schemeClr val="dk2"/>
                </a:solidFill>
                <a:latin typeface="Arial"/>
                <a:ea typeface="Arial"/>
                <a:cs typeface="Arial"/>
                <a:sym typeface="Arial"/>
              </a:rPr>
              <a:t>!</a:t>
            </a:r>
            <a:endParaRPr sz="1400" b="0" i="0" u="none" strike="noStrike" cap="none">
              <a:solidFill>
                <a:schemeClr val="dk2"/>
              </a:solidFill>
              <a:latin typeface="Arial"/>
              <a:ea typeface="Arial"/>
              <a:cs typeface="Arial"/>
              <a:sym typeface="Arial"/>
            </a:endParaRPr>
          </a:p>
        </p:txBody>
      </p:sp>
      <p:pic>
        <p:nvPicPr>
          <p:cNvPr id="239" name="Google Shape;239;p35" descr="Photo of a large horned yak"/>
          <p:cNvPicPr preferRelativeResize="0"/>
          <p:nvPr/>
        </p:nvPicPr>
        <p:blipFill>
          <a:blip r:embed="rId3">
            <a:alphaModFix/>
          </a:blip>
          <a:stretch>
            <a:fillRect/>
          </a:stretch>
        </p:blipFill>
        <p:spPr>
          <a:xfrm>
            <a:off x="2723850" y="626700"/>
            <a:ext cx="5557126" cy="3125875"/>
          </a:xfrm>
          <a:prstGeom prst="rect">
            <a:avLst/>
          </a:prstGeom>
          <a:noFill/>
          <a:ln>
            <a:noFill/>
          </a:ln>
        </p:spPr>
      </p:pic>
      <p:pic>
        <p:nvPicPr>
          <p:cNvPr id="246" name="Google Shape;246;p35" descr="Photo of a leopard"/>
          <p:cNvPicPr preferRelativeResize="0"/>
          <p:nvPr/>
        </p:nvPicPr>
        <p:blipFill>
          <a:blip r:embed="rId4">
            <a:alphaModFix/>
          </a:blip>
          <a:stretch>
            <a:fillRect/>
          </a:stretch>
        </p:blipFill>
        <p:spPr>
          <a:xfrm>
            <a:off x="902185" y="1065425"/>
            <a:ext cx="3724414" cy="2482950"/>
          </a:xfrm>
          <a:prstGeom prst="rect">
            <a:avLst/>
          </a:prstGeom>
          <a:noFill/>
          <a:ln>
            <a:noFill/>
          </a:ln>
        </p:spPr>
      </p:pic>
      <p:pic>
        <p:nvPicPr>
          <p:cNvPr id="242" name="Google Shape;242;p35" descr="photo of a bee pollinating a flower"/>
          <p:cNvPicPr preferRelativeResize="0"/>
          <p:nvPr/>
        </p:nvPicPr>
        <p:blipFill rotWithShape="1">
          <a:blip r:embed="rId5">
            <a:alphaModFix/>
          </a:blip>
          <a:srcRect/>
          <a:stretch/>
        </p:blipFill>
        <p:spPr>
          <a:xfrm>
            <a:off x="6756837" y="3161098"/>
            <a:ext cx="2075461" cy="1381125"/>
          </a:xfrm>
          <a:prstGeom prst="rect">
            <a:avLst/>
          </a:prstGeom>
          <a:noFill/>
          <a:ln>
            <a:noFill/>
          </a:ln>
        </p:spPr>
      </p:pic>
      <p:pic>
        <p:nvPicPr>
          <p:cNvPr id="245" name="Google Shape;245;p35" descr="Photo of a hawk in flight"/>
          <p:cNvPicPr preferRelativeResize="0"/>
          <p:nvPr/>
        </p:nvPicPr>
        <p:blipFill>
          <a:blip r:embed="rId6">
            <a:alphaModFix/>
          </a:blip>
          <a:stretch>
            <a:fillRect/>
          </a:stretch>
        </p:blipFill>
        <p:spPr>
          <a:xfrm>
            <a:off x="6270999" y="175749"/>
            <a:ext cx="2615575" cy="1739450"/>
          </a:xfrm>
          <a:prstGeom prst="rect">
            <a:avLst/>
          </a:prstGeom>
          <a:noFill/>
          <a:ln>
            <a:noFill/>
          </a:ln>
        </p:spPr>
      </p:pic>
      <p:pic>
        <p:nvPicPr>
          <p:cNvPr id="247" name="Google Shape;247;p35" descr="photo of a brown bear"/>
          <p:cNvPicPr preferRelativeResize="0"/>
          <p:nvPr/>
        </p:nvPicPr>
        <p:blipFill>
          <a:blip r:embed="rId7">
            <a:alphaModFix/>
          </a:blip>
          <a:stretch>
            <a:fillRect/>
          </a:stretch>
        </p:blipFill>
        <p:spPr>
          <a:xfrm>
            <a:off x="174175" y="2755725"/>
            <a:ext cx="3585144" cy="1882201"/>
          </a:xfrm>
          <a:prstGeom prst="rect">
            <a:avLst/>
          </a:prstGeom>
          <a:noFill/>
          <a:ln>
            <a:noFill/>
          </a:ln>
        </p:spPr>
      </p:pic>
      <p:sp>
        <p:nvSpPr>
          <p:cNvPr id="243" name="Google Shape;243;p35"/>
          <p:cNvSpPr txBox="1"/>
          <p:nvPr/>
        </p:nvSpPr>
        <p:spPr>
          <a:xfrm>
            <a:off x="311700" y="4568875"/>
            <a:ext cx="585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The </a:t>
            </a:r>
            <a:r>
              <a:rPr lang="en" sz="1800" b="0" i="0" u="none" strike="noStrike" cap="none">
                <a:solidFill>
                  <a:schemeClr val="dk2"/>
                </a:solidFill>
                <a:highlight>
                  <a:srgbClr val="FFFF00"/>
                </a:highlight>
                <a:latin typeface="Arial"/>
                <a:ea typeface="Arial"/>
                <a:cs typeface="Arial"/>
                <a:sym typeface="Arial"/>
              </a:rPr>
              <a:t>X </a:t>
            </a:r>
            <a:r>
              <a:rPr lang="en" sz="1800" b="0" i="0" u="none" strike="noStrike" cap="none">
                <a:solidFill>
                  <a:schemeClr val="dk2"/>
                </a:solidFill>
                <a:latin typeface="Arial"/>
                <a:ea typeface="Arial"/>
                <a:cs typeface="Arial"/>
                <a:sym typeface="Arial"/>
              </a:rPr>
              <a:t>team mascot is a </a:t>
            </a:r>
            <a:r>
              <a:rPr lang="en" sz="1800" b="0" i="0" u="none" strike="noStrike" cap="none">
                <a:solidFill>
                  <a:schemeClr val="dk2"/>
                </a:solidFill>
                <a:highlight>
                  <a:srgbClr val="FFFF00"/>
                </a:highlight>
                <a:latin typeface="Arial"/>
                <a:ea typeface="Arial"/>
                <a:cs typeface="Arial"/>
                <a:sym typeface="Arial"/>
              </a:rPr>
              <a:t> Y animal </a:t>
            </a:r>
            <a:r>
              <a:rPr lang="en" sz="1800" b="0" i="0" u="none" strike="noStrike" cap="none">
                <a:solidFill>
                  <a:schemeClr val="dk2"/>
                </a:solidFill>
                <a:latin typeface="Arial"/>
                <a:ea typeface="Arial"/>
                <a:cs typeface="Arial"/>
                <a:sym typeface="Arial"/>
              </a:rPr>
              <a:t> because….</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4"/>
          <p:cNvSpPr txBox="1">
            <a:spLocks noGrp="1"/>
          </p:cNvSpPr>
          <p:nvPr>
            <p:ph type="title"/>
          </p:nvPr>
        </p:nvSpPr>
        <p:spPr>
          <a:xfrm>
            <a:off x="232050" y="143475"/>
            <a:ext cx="85206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Top Three Challenges That Keep Us Up at Night</a:t>
            </a:r>
            <a:endParaRPr>
              <a:solidFill>
                <a:schemeClr val="dk2"/>
              </a:solidFill>
              <a:latin typeface="Gill Sans"/>
              <a:ea typeface="Gill Sans"/>
              <a:cs typeface="Gill Sans"/>
              <a:sym typeface="Gill Sans"/>
            </a:endParaRPr>
          </a:p>
        </p:txBody>
      </p:sp>
      <p:grpSp>
        <p:nvGrpSpPr>
          <p:cNvPr id="2" name="Group 1" descr="Red graphic of a report labeled Challenge, with the subtitle summary and three actions">
            <a:extLst>
              <a:ext uri="{FF2B5EF4-FFF2-40B4-BE49-F238E27FC236}">
                <a16:creationId xmlns:a16="http://schemas.microsoft.com/office/drawing/2014/main" id="{F92CB48B-23B2-E3CE-4AC5-B274E2BF476E}"/>
              </a:ext>
            </a:extLst>
          </p:cNvPr>
          <p:cNvGrpSpPr/>
          <p:nvPr/>
        </p:nvGrpSpPr>
        <p:grpSpPr>
          <a:xfrm>
            <a:off x="815275" y="716175"/>
            <a:ext cx="2486829" cy="3711155"/>
            <a:chOff x="815275" y="716175"/>
            <a:chExt cx="2486829" cy="3711155"/>
          </a:xfrm>
        </p:grpSpPr>
        <p:sp>
          <p:nvSpPr>
            <p:cNvPr id="371" name="Google Shape;371;p44" descr="Red graphic of an activity report labeled Challenge, with summary and three actions listed">
              <a:extLst>
                <a:ext uri="{C183D7F6-B498-43B3-948B-1728B52AA6E4}">
                  <adec:decorative xmlns:adec="http://schemas.microsoft.com/office/drawing/2017/decorative" val="0"/>
                </a:ext>
              </a:extLst>
            </p:cNvPr>
            <p:cNvSpPr/>
            <p:nvPr/>
          </p:nvSpPr>
          <p:spPr>
            <a:xfrm>
              <a:off x="887146" y="716175"/>
              <a:ext cx="2414958" cy="3711155"/>
            </a:xfrm>
            <a:prstGeom prst="rect">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44">
              <a:extLst>
                <a:ext uri="{C183D7F6-B498-43B3-948B-1728B52AA6E4}">
                  <adec:decorative xmlns:adec="http://schemas.microsoft.com/office/drawing/2017/decorative" val="1"/>
                </a:ext>
              </a:extLst>
            </p:cNvPr>
            <p:cNvSpPr/>
            <p:nvPr/>
          </p:nvSpPr>
          <p:spPr>
            <a:xfrm>
              <a:off x="815275" y="769000"/>
              <a:ext cx="2436011" cy="22674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4"/>
            <p:cNvSpPr/>
            <p:nvPr/>
          </p:nvSpPr>
          <p:spPr>
            <a:xfrm>
              <a:off x="952801" y="886306"/>
              <a:ext cx="2158762" cy="6145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rgbClr val="0D5DDF"/>
                  </a:solidFill>
                  <a:latin typeface="Gill Sans"/>
                  <a:ea typeface="Gill Sans"/>
                  <a:cs typeface="Gill Sans"/>
                  <a:sym typeface="Gill Sans"/>
                </a:rPr>
                <a:t>Challenge</a:t>
              </a:r>
              <a:endParaRPr sz="3200" b="0" i="0" u="none" strike="noStrike" cap="none" dirty="0">
                <a:solidFill>
                  <a:srgbClr val="0D5DDF"/>
                </a:solidFill>
                <a:latin typeface="Gill Sans"/>
                <a:ea typeface="Gill Sans"/>
                <a:cs typeface="Gill Sans"/>
                <a:sym typeface="Gill Sans"/>
              </a:endParaRPr>
            </a:p>
          </p:txBody>
        </p:sp>
        <p:sp>
          <p:nvSpPr>
            <p:cNvPr id="375" name="Google Shape;375;p44" descr="down arrow"/>
            <p:cNvSpPr/>
            <p:nvPr/>
          </p:nvSpPr>
          <p:spPr>
            <a:xfrm rot="5400000">
              <a:off x="1845632" y="2954897"/>
              <a:ext cx="354237" cy="330772"/>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4"/>
            <p:cNvSpPr/>
            <p:nvPr/>
          </p:nvSpPr>
          <p:spPr>
            <a:xfrm>
              <a:off x="851206" y="3439125"/>
              <a:ext cx="2415000" cy="9882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1</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2</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3 </a:t>
              </a:r>
              <a:endParaRPr sz="800" b="0" i="0" u="none" strike="noStrike" cap="none">
                <a:solidFill>
                  <a:srgbClr val="FFFFFF"/>
                </a:solidFill>
                <a:latin typeface="Gill Sans"/>
                <a:ea typeface="Gill Sans"/>
                <a:cs typeface="Gill Sans"/>
                <a:sym typeface="Gill Sans"/>
              </a:endParaRPr>
            </a:p>
          </p:txBody>
        </p:sp>
        <p:sp>
          <p:nvSpPr>
            <p:cNvPr id="384" name="Google Shape;384;p44"/>
            <p:cNvSpPr txBox="1"/>
            <p:nvPr/>
          </p:nvSpPr>
          <p:spPr>
            <a:xfrm>
              <a:off x="1059025" y="2010425"/>
              <a:ext cx="121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A86E8"/>
                  </a:solidFill>
                  <a:latin typeface="Gill Sans"/>
                  <a:ea typeface="Gill Sans"/>
                  <a:cs typeface="Gill Sans"/>
                  <a:sym typeface="Gill Sans"/>
                </a:rPr>
                <a:t>Summary</a:t>
              </a:r>
              <a:endParaRPr sz="1400" b="0" i="0" u="none" strike="noStrike" cap="none">
                <a:solidFill>
                  <a:srgbClr val="4A86E8"/>
                </a:solidFill>
                <a:latin typeface="Gill Sans"/>
                <a:ea typeface="Gill Sans"/>
                <a:cs typeface="Gill Sans"/>
                <a:sym typeface="Gill Sans"/>
              </a:endParaRPr>
            </a:p>
          </p:txBody>
        </p:sp>
      </p:grpSp>
      <p:grpSp>
        <p:nvGrpSpPr>
          <p:cNvPr id="3" name="Group 2" descr="Blue graphic of a report labeled Challenge, with the subtitle summary and three actions">
            <a:extLst>
              <a:ext uri="{FF2B5EF4-FFF2-40B4-BE49-F238E27FC236}">
                <a16:creationId xmlns:a16="http://schemas.microsoft.com/office/drawing/2014/main" id="{DE5E701F-D3C2-8A44-12B3-52CD09B0A16E}"/>
              </a:ext>
            </a:extLst>
          </p:cNvPr>
          <p:cNvGrpSpPr/>
          <p:nvPr/>
        </p:nvGrpSpPr>
        <p:grpSpPr>
          <a:xfrm>
            <a:off x="3328581" y="716175"/>
            <a:ext cx="2486829" cy="3711155"/>
            <a:chOff x="3328581" y="716175"/>
            <a:chExt cx="2486829" cy="3711155"/>
          </a:xfrm>
        </p:grpSpPr>
        <p:sp>
          <p:nvSpPr>
            <p:cNvPr id="376" name="Google Shape;376;p44" descr="Blue graphic of an activity report labeled Challenge, with summary and three actions listed"/>
            <p:cNvSpPr/>
            <p:nvPr/>
          </p:nvSpPr>
          <p:spPr>
            <a:xfrm>
              <a:off x="3400452" y="716175"/>
              <a:ext cx="2414958" cy="3711155"/>
            </a:xfrm>
            <a:prstGeom prst="rect">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77" name="Google Shape;377;p44">
              <a:extLst>
                <a:ext uri="{C183D7F6-B498-43B3-948B-1728B52AA6E4}">
                  <adec:decorative xmlns:adec="http://schemas.microsoft.com/office/drawing/2017/decorative" val="1"/>
                </a:ext>
              </a:extLst>
            </p:cNvPr>
            <p:cNvSpPr/>
            <p:nvPr/>
          </p:nvSpPr>
          <p:spPr>
            <a:xfrm>
              <a:off x="3328581" y="769000"/>
              <a:ext cx="2436011" cy="22674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78" name="Google Shape;378;p44"/>
            <p:cNvSpPr/>
            <p:nvPr/>
          </p:nvSpPr>
          <p:spPr>
            <a:xfrm>
              <a:off x="3466107" y="886306"/>
              <a:ext cx="2158762" cy="6145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rgbClr val="0D5DDF"/>
                  </a:solidFill>
                  <a:latin typeface="Gill Sans"/>
                  <a:ea typeface="Gill Sans"/>
                  <a:cs typeface="Gill Sans"/>
                  <a:sym typeface="Gill Sans"/>
                </a:rPr>
                <a:t>Challenge</a:t>
              </a:r>
              <a:endParaRPr sz="3200" b="0" i="0" u="none" strike="noStrike" cap="none" dirty="0">
                <a:solidFill>
                  <a:srgbClr val="0D5DDF"/>
                </a:solidFill>
                <a:latin typeface="Gill Sans"/>
                <a:ea typeface="Gill Sans"/>
                <a:cs typeface="Gill Sans"/>
                <a:sym typeface="Gill Sans"/>
              </a:endParaRPr>
            </a:p>
          </p:txBody>
        </p:sp>
        <p:sp>
          <p:nvSpPr>
            <p:cNvPr id="379" name="Google Shape;379;p44" descr="down arrow"/>
            <p:cNvSpPr/>
            <p:nvPr/>
          </p:nvSpPr>
          <p:spPr>
            <a:xfrm rot="5400000">
              <a:off x="4358938" y="2954897"/>
              <a:ext cx="354237" cy="330772"/>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80" name="Google Shape;380;p44"/>
            <p:cNvSpPr/>
            <p:nvPr/>
          </p:nvSpPr>
          <p:spPr>
            <a:xfrm>
              <a:off x="3364493" y="3439150"/>
              <a:ext cx="2414958" cy="988148"/>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1</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2</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Action 3</a:t>
              </a:r>
              <a:endParaRPr sz="800" b="0" i="0" u="none" strike="noStrike" cap="none">
                <a:solidFill>
                  <a:srgbClr val="FFFFFF"/>
                </a:solidFill>
                <a:latin typeface="Gill Sans"/>
                <a:ea typeface="Gill Sans"/>
                <a:cs typeface="Gill Sans"/>
                <a:sym typeface="Gill Sans"/>
              </a:endParaRPr>
            </a:p>
          </p:txBody>
        </p:sp>
        <p:sp>
          <p:nvSpPr>
            <p:cNvPr id="385" name="Google Shape;385;p44"/>
            <p:cNvSpPr txBox="1"/>
            <p:nvPr/>
          </p:nvSpPr>
          <p:spPr>
            <a:xfrm>
              <a:off x="3718700" y="2010425"/>
              <a:ext cx="121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4A86E8"/>
                  </a:solidFill>
                  <a:latin typeface="Gill Sans"/>
                  <a:ea typeface="Gill Sans"/>
                  <a:cs typeface="Gill Sans"/>
                  <a:sym typeface="Gill Sans"/>
                </a:rPr>
                <a:t>Summary</a:t>
              </a:r>
              <a:endParaRPr sz="1400" b="0" i="0" u="none" strike="noStrike" cap="none">
                <a:solidFill>
                  <a:srgbClr val="4A86E8"/>
                </a:solidFill>
                <a:latin typeface="Gill Sans"/>
                <a:ea typeface="Gill Sans"/>
                <a:cs typeface="Gill Sans"/>
                <a:sym typeface="Gill Sans"/>
              </a:endParaRPr>
            </a:p>
          </p:txBody>
        </p:sp>
      </p:grpSp>
      <p:sp>
        <p:nvSpPr>
          <p:cNvPr id="381" name="Google Shape;381;p44"/>
          <p:cNvSpPr/>
          <p:nvPr/>
        </p:nvSpPr>
        <p:spPr>
          <a:xfrm>
            <a:off x="6015289" y="909356"/>
            <a:ext cx="2158762" cy="6145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rgbClr val="0D5DDF"/>
                </a:solidFill>
                <a:latin typeface="Gill Sans"/>
                <a:ea typeface="Gill Sans"/>
                <a:cs typeface="Gill Sans"/>
                <a:sym typeface="Gill Sans"/>
              </a:rPr>
              <a:t>Challenge</a:t>
            </a:r>
            <a:endParaRPr sz="3200" b="0" i="0" u="none" strike="noStrike" cap="none">
              <a:solidFill>
                <a:srgbClr val="0D5DDF"/>
              </a:solidFill>
              <a:latin typeface="Gill Sans"/>
              <a:ea typeface="Gill Sans"/>
              <a:cs typeface="Gill Sans"/>
              <a:sym typeface="Gill Sans"/>
            </a:endParaRPr>
          </a:p>
        </p:txBody>
      </p:sp>
      <p:grpSp>
        <p:nvGrpSpPr>
          <p:cNvPr id="386" name="Google Shape;386;p44" descr="Yellow graphic of an activity report labeled Challenge, with summary and three actions listed"/>
          <p:cNvGrpSpPr/>
          <p:nvPr/>
        </p:nvGrpSpPr>
        <p:grpSpPr>
          <a:xfrm>
            <a:off x="5841838" y="716175"/>
            <a:ext cx="2486829" cy="3711155"/>
            <a:chOff x="5877763" y="739225"/>
            <a:chExt cx="2486829" cy="3711155"/>
          </a:xfrm>
        </p:grpSpPr>
        <p:sp>
          <p:nvSpPr>
            <p:cNvPr id="387" name="Google Shape;387;p44"/>
            <p:cNvSpPr/>
            <p:nvPr/>
          </p:nvSpPr>
          <p:spPr>
            <a:xfrm>
              <a:off x="5949634" y="739225"/>
              <a:ext cx="2414958" cy="3711155"/>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44"/>
            <p:cNvSpPr/>
            <p:nvPr/>
          </p:nvSpPr>
          <p:spPr>
            <a:xfrm>
              <a:off x="5877763" y="792050"/>
              <a:ext cx="2436011" cy="22674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4"/>
            <p:cNvSpPr/>
            <p:nvPr/>
          </p:nvSpPr>
          <p:spPr>
            <a:xfrm>
              <a:off x="5877806" y="3439125"/>
              <a:ext cx="2415000" cy="9882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dirty="0">
                  <a:solidFill>
                    <a:srgbClr val="FFFFFF"/>
                  </a:solidFill>
                  <a:latin typeface="Gill Sans"/>
                  <a:ea typeface="Gill Sans"/>
                  <a:cs typeface="Gill Sans"/>
                  <a:sym typeface="Gill Sans"/>
                </a:rPr>
                <a:t>Action 1</a:t>
              </a:r>
              <a:endParaRPr sz="800" b="0" i="0" u="none" strike="noStrike" cap="none" dirty="0">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dirty="0">
                  <a:solidFill>
                    <a:srgbClr val="FFFFFF"/>
                  </a:solidFill>
                  <a:latin typeface="Gill Sans"/>
                  <a:ea typeface="Gill Sans"/>
                  <a:cs typeface="Gill Sans"/>
                  <a:sym typeface="Gill Sans"/>
                </a:rPr>
                <a:t>Action 2</a:t>
              </a:r>
              <a:endParaRPr sz="800" b="0" i="0" u="none" strike="noStrike" cap="none" dirty="0">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dirty="0">
                  <a:solidFill>
                    <a:srgbClr val="FFFFFF"/>
                  </a:solidFill>
                  <a:latin typeface="Gill Sans"/>
                  <a:ea typeface="Gill Sans"/>
                  <a:cs typeface="Gill Sans"/>
                  <a:sym typeface="Gill Sans"/>
                </a:rPr>
                <a:t>Action 3</a:t>
              </a:r>
              <a:endParaRPr sz="800" b="0" i="0" u="none" strike="noStrike" cap="none" dirty="0">
                <a:solidFill>
                  <a:srgbClr val="FFFFFF"/>
                </a:solidFill>
                <a:latin typeface="Gill Sans"/>
                <a:ea typeface="Gill Sans"/>
                <a:cs typeface="Gill Sans"/>
                <a:sym typeface="Gill Sans"/>
              </a:endParaRPr>
            </a:p>
          </p:txBody>
        </p:sp>
        <p:sp>
          <p:nvSpPr>
            <p:cNvPr id="390" name="Google Shape;390;p44"/>
            <p:cNvSpPr txBox="1"/>
            <p:nvPr/>
          </p:nvSpPr>
          <p:spPr>
            <a:xfrm>
              <a:off x="6378375" y="2010425"/>
              <a:ext cx="1217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4A86E8"/>
                  </a:solidFill>
                  <a:latin typeface="Gill Sans"/>
                  <a:ea typeface="Gill Sans"/>
                  <a:cs typeface="Gill Sans"/>
                  <a:sym typeface="Gill Sans"/>
                </a:rPr>
                <a:t> Summary</a:t>
              </a:r>
              <a:endParaRPr sz="1400" b="0" i="0" u="none" strike="noStrike" cap="none" dirty="0">
                <a:solidFill>
                  <a:srgbClr val="4A86E8"/>
                </a:solidFill>
                <a:latin typeface="Gill Sans"/>
                <a:ea typeface="Gill Sans"/>
                <a:cs typeface="Gill Sans"/>
                <a:sym typeface="Gill Sans"/>
              </a:endParaRPr>
            </a:p>
          </p:txBody>
        </p:sp>
        <p:sp>
          <p:nvSpPr>
            <p:cNvPr id="391" name="Google Shape;391;p44"/>
            <p:cNvSpPr/>
            <p:nvPr/>
          </p:nvSpPr>
          <p:spPr>
            <a:xfrm>
              <a:off x="6017556" y="932456"/>
              <a:ext cx="2158800" cy="6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rgbClr val="0D5DDF"/>
                  </a:solidFill>
                  <a:latin typeface="Gill Sans"/>
                  <a:ea typeface="Gill Sans"/>
                  <a:cs typeface="Gill Sans"/>
                  <a:sym typeface="Gill Sans"/>
                </a:rPr>
                <a:t>Challenge</a:t>
              </a:r>
              <a:endParaRPr sz="3200" b="0" i="0" u="none" strike="noStrike" cap="none" dirty="0">
                <a:solidFill>
                  <a:srgbClr val="0D5DDF"/>
                </a:solidFill>
                <a:latin typeface="Gill Sans"/>
                <a:ea typeface="Gill Sans"/>
                <a:cs typeface="Gill Sans"/>
                <a:sym typeface="Gill Sans"/>
              </a:endParaRPr>
            </a:p>
          </p:txBody>
        </p:sp>
      </p:grpSp>
      <p:sp>
        <p:nvSpPr>
          <p:cNvPr id="392" name="Google Shape;392;p44" descr="down arrow"/>
          <p:cNvSpPr/>
          <p:nvPr/>
        </p:nvSpPr>
        <p:spPr>
          <a:xfrm rot="5400000">
            <a:off x="6873442" y="2954865"/>
            <a:ext cx="354300" cy="3309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2F6C"/>
                </a:solidFill>
              </a:rPr>
              <a:t>Implications for ABR and/or PPR narratives…</a:t>
            </a:r>
            <a:endParaRPr>
              <a:solidFill>
                <a:srgbClr val="002F6C"/>
              </a:solidFill>
            </a:endParaRPr>
          </a:p>
        </p:txBody>
      </p:sp>
      <p:sp>
        <p:nvSpPr>
          <p:cNvPr id="398" name="Google Shape;398;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SPO to add selected ABR/PPR key issues to this slide ahead of FBLRs. Teams will then add any learnings from the site visits that speak to these key issues.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6"/>
          <p:cNvSpPr txBox="1">
            <a:spLocks noGrp="1"/>
          </p:cNvSpPr>
          <p:nvPr>
            <p:ph type="title"/>
          </p:nvPr>
        </p:nvSpPr>
        <p:spPr>
          <a:xfrm>
            <a:off x="311700" y="29927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lt2"/>
                </a:solidFill>
                <a:latin typeface="Gill Sans"/>
                <a:ea typeface="Gill Sans"/>
                <a:cs typeface="Gill Sans"/>
                <a:sym typeface="Gill Sans"/>
              </a:rPr>
              <a:t>Wildcard Slide</a:t>
            </a:r>
            <a:endParaRPr>
              <a:solidFill>
                <a:schemeClr val="lt2"/>
              </a:solidFill>
              <a:latin typeface="Gill Sans"/>
              <a:ea typeface="Gill Sans"/>
              <a:cs typeface="Gill Sans"/>
              <a:sym typeface="Gill Sans"/>
            </a:endParaRPr>
          </a:p>
        </p:txBody>
      </p:sp>
      <p:sp>
        <p:nvSpPr>
          <p:cNvPr id="404" name="Google Shape;404;p46"/>
          <p:cNvSpPr txBox="1">
            <a:spLocks noGrp="1"/>
          </p:cNvSpPr>
          <p:nvPr>
            <p:ph type="body" idx="1"/>
          </p:nvPr>
        </p:nvSpPr>
        <p:spPr>
          <a:xfrm>
            <a:off x="445725" y="1295750"/>
            <a:ext cx="2791200" cy="18492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800"/>
              <a:buNone/>
            </a:pPr>
            <a:r>
              <a:rPr lang="en">
                <a:solidFill>
                  <a:schemeClr val="lt2"/>
                </a:solidFill>
                <a:latin typeface="Gill Sans"/>
                <a:ea typeface="Gill Sans"/>
                <a:cs typeface="Gill Sans"/>
                <a:sym typeface="Gill Sans"/>
              </a:rPr>
              <a:t>Share anything! </a:t>
            </a:r>
            <a:endParaRPr>
              <a:solidFill>
                <a:schemeClr val="lt2"/>
              </a:solidFill>
              <a:latin typeface="Gill Sans"/>
              <a:ea typeface="Gill Sans"/>
              <a:cs typeface="Gill Sans"/>
              <a:sym typeface="Gill Sans"/>
            </a:endParaRPr>
          </a:p>
        </p:txBody>
      </p:sp>
      <p:pic>
        <p:nvPicPr>
          <p:cNvPr id="405" name="Google Shape;405;p46" descr="Graphic of rocket ship labeled success stories"/>
          <p:cNvPicPr preferRelativeResize="0"/>
          <p:nvPr/>
        </p:nvPicPr>
        <p:blipFill rotWithShape="1">
          <a:blip r:embed="rId3">
            <a:alphaModFix/>
          </a:blip>
          <a:srcRect/>
          <a:stretch/>
        </p:blipFill>
        <p:spPr>
          <a:xfrm>
            <a:off x="3709575" y="871975"/>
            <a:ext cx="5180124" cy="3744225"/>
          </a:xfrm>
          <a:prstGeom prst="rect">
            <a:avLst/>
          </a:prstGeom>
          <a:noFill/>
          <a:ln>
            <a:noFill/>
          </a:ln>
        </p:spPr>
      </p:pic>
      <p:pic>
        <p:nvPicPr>
          <p:cNvPr id="406" name="Google Shape;406;p46" descr="Graphic of figure with a megaphone with hearts coming out"/>
          <p:cNvPicPr preferRelativeResize="0"/>
          <p:nvPr/>
        </p:nvPicPr>
        <p:blipFill rotWithShape="1">
          <a:blip r:embed="rId4">
            <a:alphaModFix/>
          </a:blip>
          <a:srcRect/>
          <a:stretch/>
        </p:blipFill>
        <p:spPr>
          <a:xfrm>
            <a:off x="311700" y="3301775"/>
            <a:ext cx="3028507" cy="131442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7"/>
          <p:cNvSpPr txBox="1">
            <a:spLocks noGrp="1"/>
          </p:cNvSpPr>
          <p:nvPr>
            <p:ph type="title"/>
          </p:nvPr>
        </p:nvSpPr>
        <p:spPr>
          <a:xfrm>
            <a:off x="311700" y="266100"/>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lt2"/>
                </a:solidFill>
                <a:latin typeface="Gill Sans"/>
                <a:ea typeface="Gill Sans"/>
                <a:cs typeface="Gill Sans"/>
                <a:sym typeface="Gill Sans"/>
              </a:rPr>
              <a:t>Meme us all about it!</a:t>
            </a:r>
            <a:endParaRPr>
              <a:solidFill>
                <a:schemeClr val="lt2"/>
              </a:solidFill>
              <a:latin typeface="Gill Sans"/>
              <a:ea typeface="Gill Sans"/>
              <a:cs typeface="Gill Sans"/>
              <a:sym typeface="Gill Sans"/>
            </a:endParaRPr>
          </a:p>
        </p:txBody>
      </p:sp>
      <p:sp>
        <p:nvSpPr>
          <p:cNvPr id="412" name="Google Shape;412;p47"/>
          <p:cNvSpPr txBox="1">
            <a:spLocks noGrp="1"/>
          </p:cNvSpPr>
          <p:nvPr>
            <p:ph type="body" idx="1"/>
          </p:nvPr>
        </p:nvSpPr>
        <p:spPr>
          <a:xfrm>
            <a:off x="2203325" y="1017725"/>
            <a:ext cx="4260300" cy="3416400"/>
          </a:xfrm>
          <a:prstGeom prst="rect">
            <a:avLst/>
          </a:prstGeom>
          <a:gradFill>
            <a:gsLst>
              <a:gs pos="0">
                <a:srgbClr val="DFE9FB"/>
              </a:gs>
              <a:gs pos="100000">
                <a:srgbClr val="6E9BE7"/>
              </a:gs>
            </a:gsLst>
            <a:lin ang="5400012" scaled="0"/>
          </a:grad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endParaRPr>
              <a:solidFill>
                <a:srgbClr val="FFFFFF"/>
              </a:solidFill>
            </a:endParaRPr>
          </a:p>
          <a:p>
            <a:pPr marL="0" lvl="0" indent="0" algn="ctr" rtl="0">
              <a:lnSpc>
                <a:spcPct val="115000"/>
              </a:lnSpc>
              <a:spcBef>
                <a:spcPts val="1200"/>
              </a:spcBef>
              <a:spcAft>
                <a:spcPts val="0"/>
              </a:spcAft>
              <a:buSzPts val="1800"/>
              <a:buNone/>
            </a:pPr>
            <a:endParaRPr>
              <a:solidFill>
                <a:srgbClr val="FFFFFF"/>
              </a:solidFill>
            </a:endParaRPr>
          </a:p>
          <a:p>
            <a:pPr marL="0" lvl="0" indent="0" algn="ctr" rtl="0">
              <a:lnSpc>
                <a:spcPct val="115000"/>
              </a:lnSpc>
              <a:spcBef>
                <a:spcPts val="1200"/>
              </a:spcBef>
              <a:spcAft>
                <a:spcPts val="0"/>
              </a:spcAft>
              <a:buSzPts val="1800"/>
              <a:buNone/>
            </a:pPr>
            <a:endParaRPr>
              <a:solidFill>
                <a:srgbClr val="FFFFFF"/>
              </a:solidFill>
            </a:endParaRPr>
          </a:p>
          <a:p>
            <a:pPr marL="0" lvl="0" indent="0" algn="ctr" rtl="0">
              <a:lnSpc>
                <a:spcPct val="115000"/>
              </a:lnSpc>
              <a:spcBef>
                <a:spcPts val="1200"/>
              </a:spcBef>
              <a:spcAft>
                <a:spcPts val="0"/>
              </a:spcAft>
              <a:buSzPts val="1800"/>
              <a:buNone/>
            </a:pPr>
            <a:endParaRPr>
              <a:solidFill>
                <a:srgbClr val="FFFFFF"/>
              </a:solidFill>
            </a:endParaRPr>
          </a:p>
          <a:p>
            <a:pPr marL="0" lvl="0" indent="0" algn="ctr" rtl="0">
              <a:lnSpc>
                <a:spcPct val="115000"/>
              </a:lnSpc>
              <a:spcBef>
                <a:spcPts val="1200"/>
              </a:spcBef>
              <a:spcAft>
                <a:spcPts val="1200"/>
              </a:spcAft>
              <a:buSzPts val="1800"/>
              <a:buNone/>
            </a:pPr>
            <a:r>
              <a:rPr lang="en">
                <a:solidFill>
                  <a:srgbClr val="FFFFFF"/>
                </a:solidFill>
                <a:latin typeface="Gill Sans"/>
                <a:ea typeface="Gill Sans"/>
                <a:cs typeface="Gill Sans"/>
                <a:sym typeface="Gill Sans"/>
              </a:rPr>
              <a:t>Add your meme here!</a:t>
            </a:r>
            <a:endParaRPr>
              <a:solidFill>
                <a:srgbClr val="FFFFFF"/>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8"/>
          <p:cNvSpPr txBox="1">
            <a:spLocks noGrp="1"/>
          </p:cNvSpPr>
          <p:nvPr>
            <p:ph type="title"/>
          </p:nvPr>
        </p:nvSpPr>
        <p:spPr>
          <a:xfrm>
            <a:off x="686104" y="673810"/>
            <a:ext cx="7772400" cy="461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Tell us about your experience with this Portfolio Review</a:t>
            </a:r>
            <a:endParaRPr/>
          </a:p>
        </p:txBody>
      </p:sp>
      <p:sp>
        <p:nvSpPr>
          <p:cNvPr id="418" name="Google Shape;418;p48"/>
          <p:cNvSpPr txBox="1">
            <a:spLocks noGrp="1"/>
          </p:cNvSpPr>
          <p:nvPr>
            <p:ph type="body" idx="1"/>
          </p:nvPr>
        </p:nvSpPr>
        <p:spPr>
          <a:xfrm>
            <a:off x="686104" y="1286662"/>
            <a:ext cx="2514300" cy="3174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
              <a:t>We liked…</a:t>
            </a:r>
            <a:endParaRPr/>
          </a:p>
          <a:p>
            <a:pPr marL="457200" lvl="0" indent="-330200" algn="l" rtl="0">
              <a:spcBef>
                <a:spcPts val="800"/>
              </a:spcBef>
              <a:spcAft>
                <a:spcPts val="0"/>
              </a:spcAft>
              <a:buSzPts val="1600"/>
              <a:buChar char="•"/>
            </a:pPr>
            <a:endParaRPr/>
          </a:p>
        </p:txBody>
      </p:sp>
      <p:sp>
        <p:nvSpPr>
          <p:cNvPr id="420" name="Google Shape;420;p48"/>
          <p:cNvSpPr txBox="1">
            <a:spLocks noGrp="1"/>
          </p:cNvSpPr>
          <p:nvPr>
            <p:ph type="body" idx="3"/>
          </p:nvPr>
        </p:nvSpPr>
        <p:spPr>
          <a:xfrm>
            <a:off x="3314548" y="1286662"/>
            <a:ext cx="2514900" cy="3174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
              <a:t>We learned…</a:t>
            </a:r>
            <a:endParaRPr/>
          </a:p>
          <a:p>
            <a:pPr marL="457200" lvl="0" indent="-330200" algn="l" rtl="0">
              <a:spcBef>
                <a:spcPts val="800"/>
              </a:spcBef>
              <a:spcAft>
                <a:spcPts val="0"/>
              </a:spcAft>
              <a:buSzPts val="1600"/>
              <a:buChar char="•"/>
            </a:pPr>
            <a:endParaRPr/>
          </a:p>
        </p:txBody>
      </p:sp>
      <p:sp>
        <p:nvSpPr>
          <p:cNvPr id="419" name="Google Shape;419;p48"/>
          <p:cNvSpPr txBox="1">
            <a:spLocks noGrp="1"/>
          </p:cNvSpPr>
          <p:nvPr>
            <p:ph type="body" idx="2"/>
          </p:nvPr>
        </p:nvSpPr>
        <p:spPr>
          <a:xfrm>
            <a:off x="5943600" y="1286662"/>
            <a:ext cx="2514900" cy="31749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
              <a:t>We wish…</a:t>
            </a:r>
            <a:endParaRPr/>
          </a:p>
          <a:p>
            <a:pPr marL="457200" lvl="0" indent="-330200" algn="l" rtl="0">
              <a:spcBef>
                <a:spcPts val="800"/>
              </a:spcBef>
              <a:spcAft>
                <a:spcPts val="0"/>
              </a:spcAft>
              <a:buSzPts val="1600"/>
              <a:buChar char="•"/>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3111"/>
              <a:buFont typeface="Arial"/>
              <a:buNone/>
            </a:pPr>
            <a:r>
              <a:rPr lang="en">
                <a:solidFill>
                  <a:schemeClr val="dk2"/>
                </a:solidFill>
              </a:rPr>
              <a:t>Setting the Scene</a:t>
            </a:r>
            <a:endParaRPr>
              <a:solidFill>
                <a:schemeClr val="dk2"/>
              </a:solidFill>
            </a:endParaRPr>
          </a:p>
        </p:txBody>
      </p:sp>
      <p:sp>
        <p:nvSpPr>
          <p:cNvPr id="253" name="Google Shape;253;p36"/>
          <p:cNvSpPr txBox="1">
            <a:spLocks noGrp="1"/>
          </p:cNvSpPr>
          <p:nvPr>
            <p:ph type="body" idx="1"/>
          </p:nvPr>
        </p:nvSpPr>
        <p:spPr>
          <a:xfrm>
            <a:off x="311700" y="1152475"/>
            <a:ext cx="8520600" cy="1637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t>[insert DO-level performance metrics here - a stoplight chart of the RF is good for easy reference]</a:t>
            </a:r>
            <a:endParaRPr/>
          </a:p>
        </p:txBody>
      </p:sp>
      <p:sp>
        <p:nvSpPr>
          <p:cNvPr id="254" name="Google Shape;254;p36"/>
          <p:cNvSpPr txBox="1">
            <a:spLocks noGrp="1"/>
          </p:cNvSpPr>
          <p:nvPr>
            <p:ph type="body" idx="1"/>
          </p:nvPr>
        </p:nvSpPr>
        <p:spPr>
          <a:xfrm>
            <a:off x="311700" y="3088450"/>
            <a:ext cx="8520600" cy="1637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t>[insert DO-level context indicators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311700" y="24557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Unpacking Context</a:t>
            </a:r>
            <a:endParaRPr>
              <a:solidFill>
                <a:schemeClr val="dk2"/>
              </a:solidFill>
              <a:latin typeface="Gill Sans"/>
              <a:ea typeface="Gill Sans"/>
              <a:cs typeface="Gill Sans"/>
              <a:sym typeface="Gill Sans"/>
            </a:endParaRPr>
          </a:p>
        </p:txBody>
      </p:sp>
      <p:graphicFrame>
        <p:nvGraphicFramePr>
          <p:cNvPr id="260" name="Google Shape;260;p37"/>
          <p:cNvGraphicFramePr/>
          <p:nvPr>
            <p:extLst>
              <p:ext uri="{D42A27DB-BD31-4B8C-83A1-F6EECF244321}">
                <p14:modId xmlns:p14="http://schemas.microsoft.com/office/powerpoint/2010/main" val="3894648939"/>
              </p:ext>
            </p:extLst>
          </p:nvPr>
        </p:nvGraphicFramePr>
        <p:xfrm>
          <a:off x="311700" y="818275"/>
          <a:ext cx="8520550" cy="3830965"/>
        </p:xfrm>
        <a:graphic>
          <a:graphicData uri="http://schemas.openxmlformats.org/drawingml/2006/table">
            <a:tbl>
              <a:tblPr firstRow="1">
                <a:noFill/>
                <a:tableStyleId>{D470FD8E-7F95-4F56-A8C2-F699EBCE3815}</a:tableStyleId>
              </a:tblPr>
              <a:tblGrid>
                <a:gridCol w="1027450">
                  <a:extLst>
                    <a:ext uri="{9D8B030D-6E8A-4147-A177-3AD203B41FA5}">
                      <a16:colId xmlns:a16="http://schemas.microsoft.com/office/drawing/2014/main" val="20000"/>
                    </a:ext>
                  </a:extLst>
                </a:gridCol>
                <a:gridCol w="1873275">
                  <a:extLst>
                    <a:ext uri="{9D8B030D-6E8A-4147-A177-3AD203B41FA5}">
                      <a16:colId xmlns:a16="http://schemas.microsoft.com/office/drawing/2014/main" val="20001"/>
                    </a:ext>
                  </a:extLst>
                </a:gridCol>
                <a:gridCol w="1873275">
                  <a:extLst>
                    <a:ext uri="{9D8B030D-6E8A-4147-A177-3AD203B41FA5}">
                      <a16:colId xmlns:a16="http://schemas.microsoft.com/office/drawing/2014/main" val="20002"/>
                    </a:ext>
                  </a:extLst>
                </a:gridCol>
                <a:gridCol w="2312700">
                  <a:extLst>
                    <a:ext uri="{9D8B030D-6E8A-4147-A177-3AD203B41FA5}">
                      <a16:colId xmlns:a16="http://schemas.microsoft.com/office/drawing/2014/main" val="20003"/>
                    </a:ext>
                  </a:extLst>
                </a:gridCol>
                <a:gridCol w="1433850">
                  <a:extLst>
                    <a:ext uri="{9D8B030D-6E8A-4147-A177-3AD203B41FA5}">
                      <a16:colId xmlns:a16="http://schemas.microsoft.com/office/drawing/2014/main" val="20004"/>
                    </a:ext>
                  </a:extLst>
                </a:gridCol>
              </a:tblGrid>
              <a:tr h="96585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chemeClr val="dk2"/>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b="1" dirty="0">
                          <a:solidFill>
                            <a:schemeClr val="dk2"/>
                          </a:solidFill>
                        </a:rPr>
                        <a:t>How has COVID affected your programming?</a:t>
                      </a:r>
                      <a:endParaRPr sz="1400" u="none" strike="noStrike" cap="none" dirty="0">
                        <a:solidFill>
                          <a:schemeClr val="dk2"/>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b="1" dirty="0">
                          <a:solidFill>
                            <a:schemeClr val="dk2"/>
                          </a:solidFill>
                        </a:rPr>
                        <a:t>How has the conflict in NK affected your programming?</a:t>
                      </a:r>
                      <a:endParaRPr sz="1400" b="1" u="none" strike="noStrike" cap="none" dirty="0">
                        <a:solidFill>
                          <a:schemeClr val="dk2"/>
                        </a:solidFill>
                      </a:endParaRPr>
                    </a:p>
                  </a:txBody>
                  <a:tcPr marL="91425" marR="91425" marT="91425" marB="91425"/>
                </a:tc>
                <a:tc>
                  <a:txBody>
                    <a:bodyPr/>
                    <a:lstStyle/>
                    <a:p>
                      <a:pPr marL="0" lvl="0" indent="0" algn="l" rtl="0">
                        <a:spcBef>
                          <a:spcPts val="0"/>
                        </a:spcBef>
                        <a:spcAft>
                          <a:spcPts val="0"/>
                        </a:spcAft>
                        <a:buNone/>
                      </a:pPr>
                      <a:r>
                        <a:rPr lang="en" b="1" dirty="0">
                          <a:solidFill>
                            <a:schemeClr val="dk2"/>
                          </a:solidFill>
                        </a:rPr>
                        <a:t>How has the war in Ukraine and/or sanctions against Russia affected your programming?</a:t>
                      </a:r>
                      <a:endParaRPr b="1" dirty="0">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b="1" dirty="0">
                          <a:solidFill>
                            <a:schemeClr val="dk2"/>
                          </a:solidFill>
                        </a:rPr>
                        <a:t>Other/ Anticipated </a:t>
                      </a:r>
                      <a:r>
                        <a:rPr lang="en" sz="1400" b="1" u="none" strike="noStrike" cap="none" dirty="0">
                          <a:solidFill>
                            <a:schemeClr val="dk2"/>
                          </a:solidFill>
                        </a:rPr>
                        <a:t>Contextual Changes </a:t>
                      </a:r>
                      <a:endParaRPr sz="1400" b="1" u="none" strike="noStrike" cap="none" dirty="0">
                        <a:solidFill>
                          <a:schemeClr val="dk2"/>
                        </a:solidFill>
                      </a:endParaRPr>
                    </a:p>
                  </a:txBody>
                  <a:tcPr marL="91425" marR="91425" marT="91425" marB="91425"/>
                </a:tc>
                <a:extLst>
                  <a:ext uri="{0D108BD9-81ED-4DB2-BD59-A6C34878D82A}">
                    <a16:rowId xmlns:a16="http://schemas.microsoft.com/office/drawing/2014/main" val="10000"/>
                  </a:ext>
                </a:extLst>
              </a:tr>
              <a:tr h="719225">
                <a:tc>
                  <a:txBody>
                    <a:bodyPr/>
                    <a:lstStyle/>
                    <a:p>
                      <a:pPr marL="0" marR="0" lvl="0" indent="0" algn="l" rtl="0">
                        <a:lnSpc>
                          <a:spcPct val="100000"/>
                        </a:lnSpc>
                        <a:spcBef>
                          <a:spcPts val="0"/>
                        </a:spcBef>
                        <a:spcAft>
                          <a:spcPts val="0"/>
                        </a:spcAft>
                        <a:buClr>
                          <a:srgbClr val="000000"/>
                        </a:buClr>
                        <a:buSzPts val="1400"/>
                        <a:buFont typeface="Arial"/>
                        <a:buNone/>
                      </a:pPr>
                      <a:r>
                        <a:rPr lang="en" sz="1000" u="none" strike="noStrike" cap="none">
                          <a:solidFill>
                            <a:schemeClr val="dk2"/>
                          </a:solidFill>
                        </a:rPr>
                        <a:t>Observation</a:t>
                      </a:r>
                      <a:endParaRPr sz="10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sz="1400" u="none" strike="noStrike" cap="none">
                        <a:solidFill>
                          <a:schemeClr val="dk2"/>
                        </a:solidFill>
                      </a:endParaRPr>
                    </a:p>
                  </a:txBody>
                  <a:tcPr marL="91425" marR="91425" marT="91425" marB="91425"/>
                </a:tc>
                <a:tc>
                  <a:txBody>
                    <a:bodyPr/>
                    <a:lstStyle/>
                    <a:p>
                      <a:pPr marL="0" lvl="0" indent="0" algn="l" rtl="0">
                        <a:spcBef>
                          <a:spcPts val="0"/>
                        </a:spcBef>
                        <a:spcAft>
                          <a:spcPts val="0"/>
                        </a:spcAft>
                        <a:buNone/>
                      </a:pPr>
                      <a:endParaRPr sz="1400" u="none" strike="noStrike" cap="none">
                        <a:solidFill>
                          <a:schemeClr val="dk2"/>
                        </a:solidFill>
                      </a:endParaRPr>
                    </a:p>
                  </a:txBody>
                  <a:tcPr marL="91425" marR="91425" marT="91425" marB="91425"/>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1"/>
                  </a:ext>
                </a:extLst>
              </a:tr>
              <a:tr h="1106525">
                <a:tc>
                  <a:txBody>
                    <a:bodyPr/>
                    <a:lstStyle/>
                    <a:p>
                      <a:pPr marL="0" marR="0" lvl="0" indent="0" algn="l" rtl="0">
                        <a:lnSpc>
                          <a:spcPct val="100000"/>
                        </a:lnSpc>
                        <a:spcBef>
                          <a:spcPts val="0"/>
                        </a:spcBef>
                        <a:spcAft>
                          <a:spcPts val="0"/>
                        </a:spcAft>
                        <a:buClr>
                          <a:srgbClr val="000000"/>
                        </a:buClr>
                        <a:buSzPts val="1400"/>
                        <a:buFont typeface="Arial"/>
                        <a:buNone/>
                      </a:pPr>
                      <a:r>
                        <a:rPr lang="en" sz="1000">
                          <a:solidFill>
                            <a:schemeClr val="dk2"/>
                          </a:solidFill>
                        </a:rPr>
                        <a:t>Findings from Programmatic evidence (reporting, evaluations, etc.)</a:t>
                      </a:r>
                      <a:endParaRPr sz="10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None/>
                      </a:pPr>
                      <a:endParaRPr sz="1400" u="none" strike="noStrike" cap="none" dirty="0">
                        <a:solidFill>
                          <a:schemeClr val="dk2"/>
                        </a:solidFill>
                      </a:endParaRPr>
                    </a:p>
                  </a:txBody>
                  <a:tcPr marL="91425" marR="91425" marT="91425" marB="91425"/>
                </a:tc>
                <a:tc vMerge="1">
                  <a:txBody>
                    <a:bodyPr/>
                    <a:lstStyle/>
                    <a:p>
                      <a:endParaRPr lang="en-US"/>
                    </a:p>
                  </a:txBody>
                  <a:tcPr/>
                </a:tc>
                <a:extLst>
                  <a:ext uri="{0D108BD9-81ED-4DB2-BD59-A6C34878D82A}">
                    <a16:rowId xmlns:a16="http://schemas.microsoft.com/office/drawing/2014/main" val="10002"/>
                  </a:ext>
                </a:extLst>
              </a:tr>
              <a:tr h="968925">
                <a:tc>
                  <a:txBody>
                    <a:bodyPr/>
                    <a:lstStyle/>
                    <a:p>
                      <a:pPr marL="0" marR="0" lvl="0" indent="0" algn="l" rtl="0">
                        <a:lnSpc>
                          <a:spcPct val="100000"/>
                        </a:lnSpc>
                        <a:spcBef>
                          <a:spcPts val="0"/>
                        </a:spcBef>
                        <a:spcAft>
                          <a:spcPts val="0"/>
                        </a:spcAft>
                        <a:buClr>
                          <a:srgbClr val="000000"/>
                        </a:buClr>
                        <a:buSzPts val="1400"/>
                        <a:buFont typeface="Arial"/>
                        <a:buNone/>
                      </a:pPr>
                      <a:r>
                        <a:rPr lang="en" sz="1000" u="none" strike="noStrike" cap="none">
                          <a:solidFill>
                            <a:schemeClr val="dk2"/>
                          </a:solidFill>
                        </a:rPr>
                        <a:t>Conclusion </a:t>
                      </a:r>
                      <a:endParaRPr sz="1000" u="none" strike="noStrike" cap="none">
                        <a:solidFill>
                          <a:schemeClr val="dk2"/>
                        </a:solidFill>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None/>
                      </a:pPr>
                      <a:endParaRPr sz="1400" u="none" strike="noStrike" cap="none" dirty="0">
                        <a:solidFill>
                          <a:schemeClr val="dk2"/>
                        </a:solidFill>
                      </a:endParaRPr>
                    </a:p>
                  </a:txBody>
                  <a:tcPr marL="91425" marR="91425" marT="91425" marB="91425">
                    <a:solidFill>
                      <a:srgbClr val="C9DAF8"/>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3111"/>
              <a:buNone/>
            </a:pPr>
            <a:r>
              <a:rPr lang="en">
                <a:solidFill>
                  <a:schemeClr val="dk2"/>
                </a:solidFill>
              </a:rPr>
              <a:t>Adaptive Management</a:t>
            </a:r>
            <a:endParaRPr>
              <a:solidFill>
                <a:schemeClr val="dk2"/>
              </a:solidFill>
              <a:highlight>
                <a:srgbClr val="FFFF00"/>
              </a:highlight>
            </a:endParaRPr>
          </a:p>
        </p:txBody>
      </p:sp>
      <p:pic>
        <p:nvPicPr>
          <p:cNvPr id="266" name="Google Shape;266;p38" descr="graphic of a paper airplane flying away from a group of other paper airplanes"/>
          <p:cNvPicPr preferRelativeResize="0"/>
          <p:nvPr/>
        </p:nvPicPr>
        <p:blipFill rotWithShape="1">
          <a:blip r:embed="rId3">
            <a:alphaModFix/>
          </a:blip>
          <a:srcRect/>
          <a:stretch/>
        </p:blipFill>
        <p:spPr>
          <a:xfrm>
            <a:off x="7214138" y="81125"/>
            <a:ext cx="1781174" cy="1068700"/>
          </a:xfrm>
          <a:prstGeom prst="rect">
            <a:avLst/>
          </a:prstGeom>
          <a:noFill/>
          <a:ln>
            <a:noFill/>
          </a:ln>
        </p:spPr>
      </p:pic>
      <p:graphicFrame>
        <p:nvGraphicFramePr>
          <p:cNvPr id="267" name="Google Shape;267;p38"/>
          <p:cNvGraphicFramePr/>
          <p:nvPr>
            <p:extLst>
              <p:ext uri="{D42A27DB-BD31-4B8C-83A1-F6EECF244321}">
                <p14:modId xmlns:p14="http://schemas.microsoft.com/office/powerpoint/2010/main" val="4228127256"/>
              </p:ext>
            </p:extLst>
          </p:nvPr>
        </p:nvGraphicFramePr>
        <p:xfrm>
          <a:off x="415975" y="1149825"/>
          <a:ext cx="8416325" cy="3848725"/>
        </p:xfrm>
        <a:graphic>
          <a:graphicData uri="http://schemas.openxmlformats.org/drawingml/2006/table">
            <a:tbl>
              <a:tblPr firstRow="1">
                <a:noFill/>
                <a:tableStyleId>{D470FD8E-7F95-4F56-A8C2-F699EBCE3815}</a:tableStyleId>
              </a:tblPr>
              <a:tblGrid>
                <a:gridCol w="2951675">
                  <a:extLst>
                    <a:ext uri="{9D8B030D-6E8A-4147-A177-3AD203B41FA5}">
                      <a16:colId xmlns:a16="http://schemas.microsoft.com/office/drawing/2014/main" val="20000"/>
                    </a:ext>
                  </a:extLst>
                </a:gridCol>
                <a:gridCol w="5464650">
                  <a:extLst>
                    <a:ext uri="{9D8B030D-6E8A-4147-A177-3AD203B41FA5}">
                      <a16:colId xmlns:a16="http://schemas.microsoft.com/office/drawing/2014/main" val="20001"/>
                    </a:ext>
                  </a:extLst>
                </a:gridCol>
              </a:tblGrid>
              <a:tr h="44412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Context Conclusion</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chemeClr val="dk2"/>
                          </a:solidFill>
                        </a:rPr>
                        <a:t>Action</a:t>
                      </a:r>
                      <a:endParaRPr sz="1400" b="1" u="none" strike="noStrike" cap="none" dirty="0">
                        <a:solidFill>
                          <a:schemeClr val="dk2"/>
                        </a:solidFill>
                      </a:endParaRPr>
                    </a:p>
                  </a:txBody>
                  <a:tcPr marL="91425" marR="91425" marT="91425" marB="91425"/>
                </a:tc>
                <a:extLst>
                  <a:ext uri="{0D108BD9-81ED-4DB2-BD59-A6C34878D82A}">
                    <a16:rowId xmlns:a16="http://schemas.microsoft.com/office/drawing/2014/main" val="10000"/>
                  </a:ext>
                </a:extLst>
              </a:tr>
              <a:tr h="1115525">
                <a:tc>
                  <a:txBody>
                    <a:bodyPr/>
                    <a:lstStyle/>
                    <a:p>
                      <a:pPr marL="0" lvl="0" indent="0" algn="l" rtl="0">
                        <a:spcBef>
                          <a:spcPts val="0"/>
                        </a:spcBef>
                        <a:spcAft>
                          <a:spcPts val="0"/>
                        </a:spcAft>
                        <a:buClr>
                          <a:schemeClr val="dk1"/>
                        </a:buClr>
                        <a:buSzPts val="1400"/>
                        <a:buFont typeface="Arial"/>
                        <a:buNone/>
                      </a:pPr>
                      <a:r>
                        <a:rPr lang="en" i="1">
                          <a:solidFill>
                            <a:schemeClr val="dk2"/>
                          </a:solidFill>
                        </a:rPr>
                        <a:t>COVID Context Conclusion </a:t>
                      </a:r>
                      <a:r>
                        <a:rPr lang="en" i="1">
                          <a:solidFill>
                            <a:srgbClr val="6FA8DC"/>
                          </a:solidFill>
                        </a:rPr>
                        <a:t>(copy/paste from the light blue Conclusion row on the previous slide)</a:t>
                      </a:r>
                      <a:endParaRPr sz="1400" u="none" strike="noStrike" cap="none">
                        <a:solidFill>
                          <a:srgbClr val="6FA8DC"/>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1"/>
                  </a:ext>
                </a:extLst>
              </a:tr>
              <a:tr h="922475">
                <a:tc>
                  <a:txBody>
                    <a:bodyPr/>
                    <a:lstStyle/>
                    <a:p>
                      <a:pPr marL="0" lvl="0" indent="0" algn="l" rtl="0">
                        <a:spcBef>
                          <a:spcPts val="0"/>
                        </a:spcBef>
                        <a:spcAft>
                          <a:spcPts val="0"/>
                        </a:spcAft>
                        <a:buClr>
                          <a:schemeClr val="dk1"/>
                        </a:buClr>
                        <a:buSzPts val="1100"/>
                        <a:buFont typeface="Arial"/>
                        <a:buNone/>
                      </a:pPr>
                      <a:r>
                        <a:rPr lang="en" i="1">
                          <a:solidFill>
                            <a:schemeClr val="dk2"/>
                          </a:solidFill>
                        </a:rPr>
                        <a:t>NK Conflict Context Conclusion</a:t>
                      </a:r>
                      <a:endParaRPr sz="1400" i="1"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2"/>
                  </a:ext>
                </a:extLst>
              </a:tr>
              <a:tr h="683300">
                <a:tc>
                  <a:txBody>
                    <a:bodyPr/>
                    <a:lstStyle/>
                    <a:p>
                      <a:pPr marL="0" lvl="0" indent="0" algn="l" rtl="0">
                        <a:spcBef>
                          <a:spcPts val="0"/>
                        </a:spcBef>
                        <a:spcAft>
                          <a:spcPts val="0"/>
                        </a:spcAft>
                        <a:buClr>
                          <a:schemeClr val="dk1"/>
                        </a:buClr>
                        <a:buSzPts val="1400"/>
                        <a:buFont typeface="Arial"/>
                        <a:buNone/>
                      </a:pPr>
                      <a:r>
                        <a:rPr lang="en" i="1">
                          <a:solidFill>
                            <a:schemeClr val="dk2"/>
                          </a:solidFill>
                        </a:rPr>
                        <a:t>Ukraine war/Russian sanction Context Conclusion</a:t>
                      </a:r>
                      <a:endParaRPr sz="1400" i="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3"/>
                  </a:ext>
                </a:extLst>
              </a:tr>
              <a:tr h="683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 sz="1400" i="1" u="none" strike="noStrike" cap="none">
                          <a:solidFill>
                            <a:schemeClr val="dk2"/>
                          </a:solidFill>
                        </a:rPr>
                        <a:t>Other Context Conclusion (if any)</a:t>
                      </a:r>
                      <a:endParaRPr sz="1400" i="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311700" y="35117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Learning Networks </a:t>
            </a:r>
            <a:endParaRPr>
              <a:solidFill>
                <a:schemeClr val="dk2"/>
              </a:solidFill>
              <a:latin typeface="Gill Sans"/>
              <a:ea typeface="Gill Sans"/>
              <a:cs typeface="Gill Sans"/>
              <a:sym typeface="Gill Sans"/>
            </a:endParaRPr>
          </a:p>
        </p:txBody>
      </p:sp>
      <p:graphicFrame>
        <p:nvGraphicFramePr>
          <p:cNvPr id="273" name="Google Shape;273;p39"/>
          <p:cNvGraphicFramePr/>
          <p:nvPr>
            <p:extLst>
              <p:ext uri="{D42A27DB-BD31-4B8C-83A1-F6EECF244321}">
                <p14:modId xmlns:p14="http://schemas.microsoft.com/office/powerpoint/2010/main" val="2731322983"/>
              </p:ext>
            </p:extLst>
          </p:nvPr>
        </p:nvGraphicFramePr>
        <p:xfrm>
          <a:off x="632100" y="923850"/>
          <a:ext cx="7879800" cy="3902100"/>
        </p:xfrm>
        <a:graphic>
          <a:graphicData uri="http://schemas.openxmlformats.org/drawingml/2006/table">
            <a:tbl>
              <a:tblPr firstRow="1">
                <a:noFill/>
                <a:tableStyleId>{D470FD8E-7F95-4F56-A8C2-F699EBCE3815}</a:tableStyleId>
              </a:tblPr>
              <a:tblGrid>
                <a:gridCol w="3737175">
                  <a:extLst>
                    <a:ext uri="{9D8B030D-6E8A-4147-A177-3AD203B41FA5}">
                      <a16:colId xmlns:a16="http://schemas.microsoft.com/office/drawing/2014/main" val="20000"/>
                    </a:ext>
                  </a:extLst>
                </a:gridCol>
                <a:gridCol w="4142625">
                  <a:extLst>
                    <a:ext uri="{9D8B030D-6E8A-4147-A177-3AD203B41FA5}">
                      <a16:colId xmlns:a16="http://schemas.microsoft.com/office/drawing/2014/main" val="20001"/>
                    </a:ext>
                  </a:extLst>
                </a:gridCol>
              </a:tblGrid>
              <a:tr h="88680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solidFill>
                            <a:schemeClr val="dk2"/>
                          </a:solidFill>
                        </a:rPr>
                        <a:t>What have we learned from each others</a:t>
                      </a:r>
                      <a:r>
                        <a:rPr lang="en" sz="1800" b="1">
                          <a:solidFill>
                            <a:schemeClr val="dk2"/>
                          </a:solidFill>
                        </a:rPr>
                        <a:t>’ experience</a:t>
                      </a:r>
                      <a:r>
                        <a:rPr lang="en" sz="1800" b="1" u="none" strike="noStrike" cap="none">
                          <a:solidFill>
                            <a:schemeClr val="dk2"/>
                          </a:solidFill>
                        </a:rPr>
                        <a:t>?</a:t>
                      </a:r>
                      <a:endParaRPr sz="18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dirty="0">
                          <a:solidFill>
                            <a:schemeClr val="dk2"/>
                          </a:solidFill>
                        </a:rPr>
                        <a:t>What </a:t>
                      </a:r>
                      <a:r>
                        <a:rPr lang="en" sz="1800" b="1" i="1" dirty="0">
                          <a:solidFill>
                            <a:schemeClr val="dk2"/>
                          </a:solidFill>
                        </a:rPr>
                        <a:t>else </a:t>
                      </a:r>
                      <a:r>
                        <a:rPr lang="en" sz="1800" b="1" dirty="0">
                          <a:solidFill>
                            <a:schemeClr val="dk2"/>
                          </a:solidFill>
                        </a:rPr>
                        <a:t>would we like to learn from each other</a:t>
                      </a:r>
                      <a:r>
                        <a:rPr lang="en" sz="1800" b="1" u="none" strike="noStrike" cap="none" dirty="0">
                          <a:solidFill>
                            <a:schemeClr val="dk2"/>
                          </a:solidFill>
                        </a:rPr>
                        <a:t>?</a:t>
                      </a:r>
                      <a:endParaRPr sz="1800" b="1" u="none" strike="noStrike" cap="none" dirty="0">
                        <a:solidFill>
                          <a:schemeClr val="dk2"/>
                        </a:solidFill>
                      </a:endParaRPr>
                    </a:p>
                  </a:txBody>
                  <a:tcPr marL="91425" marR="91425" marT="91425" marB="91425"/>
                </a:tc>
                <a:extLst>
                  <a:ext uri="{0D108BD9-81ED-4DB2-BD59-A6C34878D82A}">
                    <a16:rowId xmlns:a16="http://schemas.microsoft.com/office/drawing/2014/main" val="10000"/>
                  </a:ext>
                </a:extLst>
              </a:tr>
              <a:tr h="768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1"/>
                  </a:ext>
                </a:extLst>
              </a:tr>
              <a:tr h="7685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2"/>
                  </a:ext>
                </a:extLst>
              </a:tr>
              <a:tr h="739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3"/>
                  </a:ext>
                </a:extLst>
              </a:tr>
              <a:tr h="739075">
                <a:tc>
                  <a:txBody>
                    <a:bodyPr/>
                    <a:lstStyle/>
                    <a:p>
                      <a:pPr marL="0" marR="0" lvl="0" indent="0" algn="l" rtl="0">
                        <a:lnSpc>
                          <a:spcPct val="100000"/>
                        </a:lnSpc>
                        <a:spcBef>
                          <a:spcPts val="0"/>
                        </a:spcBef>
                        <a:spcAft>
                          <a:spcPts val="0"/>
                        </a:spcAft>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0" descr="Background image of 8 youth jumping in mid-air with their arms raised"/>
          <p:cNvPicPr preferRelativeResize="0"/>
          <p:nvPr/>
        </p:nvPicPr>
        <p:blipFill rotWithShape="1">
          <a:blip r:embed="rId3">
            <a:alphaModFix amt="20000"/>
          </a:blip>
          <a:srcRect/>
          <a:stretch/>
        </p:blipFill>
        <p:spPr>
          <a:xfrm>
            <a:off x="-46125" y="0"/>
            <a:ext cx="9190125" cy="5170575"/>
          </a:xfrm>
          <a:prstGeom prst="rect">
            <a:avLst/>
          </a:prstGeom>
          <a:noFill/>
          <a:ln>
            <a:noFill/>
          </a:ln>
        </p:spPr>
      </p:pic>
      <p:sp>
        <p:nvSpPr>
          <p:cNvPr id="279" name="Google Shape;279;p40"/>
          <p:cNvSpPr txBox="1">
            <a:spLocks noGrp="1"/>
          </p:cNvSpPr>
          <p:nvPr>
            <p:ph type="title"/>
          </p:nvPr>
        </p:nvSpPr>
        <p:spPr>
          <a:xfrm>
            <a:off x="393350" y="25487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Youth</a:t>
            </a:r>
            <a:endParaRPr>
              <a:solidFill>
                <a:schemeClr val="dk2"/>
              </a:solidFill>
              <a:latin typeface="Gill Sans"/>
              <a:ea typeface="Gill Sans"/>
              <a:cs typeface="Gill Sans"/>
              <a:sym typeface="Gill Sans"/>
            </a:endParaRPr>
          </a:p>
        </p:txBody>
      </p:sp>
      <p:graphicFrame>
        <p:nvGraphicFramePr>
          <p:cNvPr id="280" name="Google Shape;280;p40"/>
          <p:cNvGraphicFramePr/>
          <p:nvPr>
            <p:extLst>
              <p:ext uri="{D42A27DB-BD31-4B8C-83A1-F6EECF244321}">
                <p14:modId xmlns:p14="http://schemas.microsoft.com/office/powerpoint/2010/main" val="2430592699"/>
              </p:ext>
            </p:extLst>
          </p:nvPr>
        </p:nvGraphicFramePr>
        <p:xfrm>
          <a:off x="707788" y="894963"/>
          <a:ext cx="7728400" cy="3899825"/>
        </p:xfrm>
        <a:graphic>
          <a:graphicData uri="http://schemas.openxmlformats.org/drawingml/2006/table">
            <a:tbl>
              <a:tblPr firstRow="1">
                <a:noFill/>
                <a:tableStyleId>{D470FD8E-7F95-4F56-A8C2-F699EBCE3815}</a:tableStyleId>
              </a:tblPr>
              <a:tblGrid>
                <a:gridCol w="3746275">
                  <a:extLst>
                    <a:ext uri="{9D8B030D-6E8A-4147-A177-3AD203B41FA5}">
                      <a16:colId xmlns:a16="http://schemas.microsoft.com/office/drawing/2014/main" val="20000"/>
                    </a:ext>
                  </a:extLst>
                </a:gridCol>
                <a:gridCol w="1524875">
                  <a:extLst>
                    <a:ext uri="{9D8B030D-6E8A-4147-A177-3AD203B41FA5}">
                      <a16:colId xmlns:a16="http://schemas.microsoft.com/office/drawing/2014/main" val="20001"/>
                    </a:ext>
                  </a:extLst>
                </a:gridCol>
                <a:gridCol w="2457250">
                  <a:extLst>
                    <a:ext uri="{9D8B030D-6E8A-4147-A177-3AD203B41FA5}">
                      <a16:colId xmlns:a16="http://schemas.microsoft.com/office/drawing/2014/main" val="20002"/>
                    </a:ext>
                  </a:extLst>
                </a:gridCol>
              </a:tblGrid>
              <a:tr h="423500">
                <a:tc>
                  <a:txBody>
                    <a:bodyPr/>
                    <a:lstStyle/>
                    <a:p>
                      <a:pPr marL="0" marR="0" lvl="0" indent="0" algn="l" rtl="0">
                        <a:lnSpc>
                          <a:spcPct val="100000"/>
                        </a:lnSpc>
                        <a:spcBef>
                          <a:spcPts val="0"/>
                        </a:spcBef>
                        <a:spcAft>
                          <a:spcPts val="0"/>
                        </a:spcAft>
                        <a:buClr>
                          <a:srgbClr val="000000"/>
                        </a:buClr>
                        <a:buSzPts val="1400"/>
                        <a:buFont typeface="Arial"/>
                        <a:buNone/>
                      </a:pPr>
                      <a:r>
                        <a:rPr lang="en" b="1">
                          <a:solidFill>
                            <a:schemeClr val="dk2"/>
                          </a:solidFill>
                        </a:rPr>
                        <a:t>Youth Engagement Opportunities</a:t>
                      </a:r>
                      <a:r>
                        <a:rPr lang="en" sz="1400" b="1" u="none" strike="noStrike" cap="none">
                          <a:solidFill>
                            <a:schemeClr val="dk2"/>
                          </a:solidFill>
                        </a:rPr>
                        <a:t> - FY2</a:t>
                      </a:r>
                      <a:r>
                        <a:rPr lang="en" b="1">
                          <a:solidFill>
                            <a:schemeClr val="dk2"/>
                          </a:solidFill>
                        </a:rPr>
                        <a:t>3</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Supporting IMs</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chemeClr val="dk2"/>
                          </a:solidFill>
                        </a:rPr>
                        <a:t>Gaps</a:t>
                      </a:r>
                      <a:endParaRPr sz="1400" b="1" u="none" strike="noStrike" cap="none" dirty="0">
                        <a:solidFill>
                          <a:schemeClr val="dk2"/>
                        </a:solidFill>
                      </a:endParaRPr>
                    </a:p>
                  </a:txBody>
                  <a:tcPr marL="91425" marR="91425" marT="91425" marB="91425"/>
                </a:tc>
                <a:extLst>
                  <a:ext uri="{0D108BD9-81ED-4DB2-BD59-A6C34878D82A}">
                    <a16:rowId xmlns:a16="http://schemas.microsoft.com/office/drawing/2014/main" val="10000"/>
                  </a:ext>
                </a:extLst>
              </a:tr>
              <a:tr h="818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1"/>
                  </a:ext>
                </a:extLst>
              </a:tr>
              <a:tr h="10670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2"/>
                  </a:ext>
                </a:extLst>
              </a:tr>
              <a:tr h="15909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1" descr="Background graphic of a group of cartoon figures"/>
          <p:cNvPicPr preferRelativeResize="0"/>
          <p:nvPr/>
        </p:nvPicPr>
        <p:blipFill rotWithShape="1">
          <a:blip r:embed="rId3">
            <a:alphaModFix amt="22000"/>
          </a:blip>
          <a:srcRect/>
          <a:stretch/>
        </p:blipFill>
        <p:spPr>
          <a:xfrm>
            <a:off x="0" y="-20137"/>
            <a:ext cx="9144000" cy="5143499"/>
          </a:xfrm>
          <a:prstGeom prst="rect">
            <a:avLst/>
          </a:prstGeom>
          <a:noFill/>
          <a:ln>
            <a:noFill/>
          </a:ln>
        </p:spPr>
      </p:pic>
      <p:sp>
        <p:nvSpPr>
          <p:cNvPr id="286" name="Google Shape;286;p41"/>
          <p:cNvSpPr txBox="1">
            <a:spLocks noGrp="1"/>
          </p:cNvSpPr>
          <p:nvPr>
            <p:ph type="title"/>
          </p:nvPr>
        </p:nvSpPr>
        <p:spPr>
          <a:xfrm>
            <a:off x="159600" y="143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9629"/>
              <a:buNone/>
            </a:pPr>
            <a:r>
              <a:rPr lang="en">
                <a:solidFill>
                  <a:schemeClr val="dk2"/>
                </a:solidFill>
                <a:latin typeface="Gill Sans"/>
                <a:ea typeface="Gill Sans"/>
                <a:cs typeface="Gill Sans"/>
                <a:sym typeface="Gill Sans"/>
              </a:rPr>
              <a:t>Gender and other marginalized groups</a:t>
            </a:r>
            <a:r>
              <a:rPr lang="en">
                <a:solidFill>
                  <a:schemeClr val="dk2"/>
                </a:solidFill>
              </a:rPr>
              <a:t> (esp. persons with disabilities)</a:t>
            </a:r>
            <a:endParaRPr>
              <a:solidFill>
                <a:schemeClr val="dk2"/>
              </a:solidFill>
              <a:latin typeface="Gill Sans"/>
              <a:ea typeface="Gill Sans"/>
              <a:cs typeface="Gill Sans"/>
              <a:sym typeface="Gill Sans"/>
            </a:endParaRPr>
          </a:p>
        </p:txBody>
      </p:sp>
      <p:sp>
        <p:nvSpPr>
          <p:cNvPr id="287" name="Google Shape;287;p41"/>
          <p:cNvSpPr/>
          <p:nvPr/>
        </p:nvSpPr>
        <p:spPr>
          <a:xfrm>
            <a:off x="937474" y="1753064"/>
            <a:ext cx="1623600" cy="75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en" sz="800" b="0" i="0" u="none" strike="noStrike" cap="none">
                <a:solidFill>
                  <a:srgbClr val="1D7E74"/>
                </a:solidFill>
                <a:latin typeface="Roboto"/>
                <a:ea typeface="Roboto"/>
                <a:cs typeface="Roboto"/>
                <a:sym typeface="Roboto"/>
              </a:rPr>
              <a:t>Contributing IMs:</a:t>
            </a:r>
            <a:endParaRPr sz="800" b="0" i="0" u="none" strike="noStrike" cap="none">
              <a:solidFill>
                <a:srgbClr val="1D7E74"/>
              </a:solidFill>
              <a:latin typeface="Roboto"/>
              <a:ea typeface="Roboto"/>
              <a:cs typeface="Roboto"/>
              <a:sym typeface="Roboto"/>
            </a:endParaRPr>
          </a:p>
        </p:txBody>
      </p:sp>
      <p:grpSp>
        <p:nvGrpSpPr>
          <p:cNvPr id="288" name="Google Shape;288;p41" descr="Blank space labeled DO1 Democratic Transition Advanced where contributing implementing mechanisms can be entered with an arrow pointing to their contribution in the bottom box"/>
          <p:cNvGrpSpPr/>
          <p:nvPr/>
        </p:nvGrpSpPr>
        <p:grpSpPr>
          <a:xfrm>
            <a:off x="779328" y="716174"/>
            <a:ext cx="3792537" cy="3711162"/>
            <a:chOff x="779328" y="716174"/>
            <a:chExt cx="3792537" cy="3711162"/>
          </a:xfrm>
        </p:grpSpPr>
        <p:sp>
          <p:nvSpPr>
            <p:cNvPr id="289" name="Google Shape;289;p41"/>
            <p:cNvSpPr/>
            <p:nvPr/>
          </p:nvSpPr>
          <p:spPr>
            <a:xfrm>
              <a:off x="888922" y="716181"/>
              <a:ext cx="3682943" cy="3711155"/>
            </a:xfrm>
            <a:prstGeom prst="rect">
              <a:avLst/>
            </a:prstGeom>
            <a:solidFill>
              <a:srgbClr val="115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290" name="Google Shape;290;p41"/>
            <p:cNvSpPr/>
            <p:nvPr/>
          </p:nvSpPr>
          <p:spPr>
            <a:xfrm>
              <a:off x="779328" y="769006"/>
              <a:ext cx="3682943" cy="22674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291" name="Google Shape;291;p41"/>
            <p:cNvSpPr/>
            <p:nvPr/>
          </p:nvSpPr>
          <p:spPr>
            <a:xfrm>
              <a:off x="888954" y="716174"/>
              <a:ext cx="3292229" cy="55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1155CC"/>
                  </a:solidFill>
                  <a:latin typeface="Gill Sans"/>
                  <a:ea typeface="Gill Sans"/>
                  <a:cs typeface="Gill Sans"/>
                  <a:sym typeface="Gill Sans"/>
                </a:rPr>
                <a:t>DO1: </a:t>
              </a:r>
              <a:r>
                <a:rPr lang="en" sz="1200">
                  <a:solidFill>
                    <a:srgbClr val="1155CC"/>
                  </a:solidFill>
                  <a:latin typeface="Gill Sans"/>
                  <a:ea typeface="Gill Sans"/>
                  <a:cs typeface="Gill Sans"/>
                  <a:sym typeface="Gill Sans"/>
                </a:rPr>
                <a:t>Democratic Transition Advanced</a:t>
              </a:r>
              <a:endParaRPr sz="1200" b="0" i="0" u="none" strike="noStrike" cap="none">
                <a:solidFill>
                  <a:srgbClr val="1155CC"/>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1D7E74"/>
                </a:solidFill>
                <a:latin typeface="Gill Sans"/>
                <a:ea typeface="Gill Sans"/>
                <a:cs typeface="Gill Sans"/>
                <a:sym typeface="Gill Sans"/>
              </a:endParaRPr>
            </a:p>
          </p:txBody>
        </p:sp>
        <p:sp>
          <p:nvSpPr>
            <p:cNvPr id="292" name="Google Shape;292;p41"/>
            <p:cNvSpPr/>
            <p:nvPr/>
          </p:nvSpPr>
          <p:spPr>
            <a:xfrm>
              <a:off x="1029512" y="1970231"/>
              <a:ext cx="3292228" cy="65439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800"/>
                <a:buFont typeface="Arial"/>
                <a:buNone/>
              </a:pPr>
              <a:r>
                <a:rPr lang="en" sz="800">
                  <a:solidFill>
                    <a:srgbClr val="1155CC"/>
                  </a:solidFill>
                  <a:latin typeface="Gill Sans"/>
                  <a:ea typeface="Gill Sans"/>
                  <a:cs typeface="Gill Sans"/>
                  <a:sym typeface="Gill Sans"/>
                </a:rPr>
                <a:t>Contributing Implementing Mechanisms</a:t>
              </a:r>
              <a:endParaRPr sz="800">
                <a:solidFill>
                  <a:srgbClr val="1155CC"/>
                </a:solidFill>
                <a:latin typeface="Gill Sans"/>
                <a:ea typeface="Gill Sans"/>
                <a:cs typeface="Gill Sans"/>
                <a:sym typeface="Gill Sans"/>
              </a:endParaRPr>
            </a:p>
          </p:txBody>
        </p:sp>
        <p:sp>
          <p:nvSpPr>
            <p:cNvPr id="293" name="Google Shape;293;p41"/>
            <p:cNvSpPr/>
            <p:nvPr/>
          </p:nvSpPr>
          <p:spPr>
            <a:xfrm rot="5400000">
              <a:off x="2443663" y="2868066"/>
              <a:ext cx="354237" cy="504446"/>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294" name="Google Shape;294;p41"/>
            <p:cNvSpPr/>
            <p:nvPr/>
          </p:nvSpPr>
          <p:spPr>
            <a:xfrm>
              <a:off x="779447" y="3346081"/>
              <a:ext cx="3682943" cy="988148"/>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Contribution</a:t>
              </a:r>
              <a:endParaRPr sz="800" b="0" i="0" u="none" strike="noStrike" cap="none">
                <a:solidFill>
                  <a:srgbClr val="FFFFFF"/>
                </a:solidFill>
                <a:latin typeface="Gill Sans"/>
                <a:ea typeface="Gill Sans"/>
                <a:cs typeface="Gill Sans"/>
                <a:sym typeface="Gill Sans"/>
              </a:endParaRPr>
            </a:p>
          </p:txBody>
        </p:sp>
      </p:grpSp>
      <p:grpSp>
        <p:nvGrpSpPr>
          <p:cNvPr id="295" name="Google Shape;295;p41" descr="Blank space labeled DO2 Economic Security Enhanced where contributing implementing mechanisms can be entered with an arrow pointing to their contribution in the bottom box"/>
          <p:cNvGrpSpPr/>
          <p:nvPr/>
        </p:nvGrpSpPr>
        <p:grpSpPr>
          <a:xfrm>
            <a:off x="4648150" y="716176"/>
            <a:ext cx="3837280" cy="3711162"/>
            <a:chOff x="4648150" y="716176"/>
            <a:chExt cx="3837280" cy="3711162"/>
          </a:xfrm>
        </p:grpSpPr>
        <p:sp>
          <p:nvSpPr>
            <p:cNvPr id="296" name="Google Shape;296;p41"/>
            <p:cNvSpPr/>
            <p:nvPr/>
          </p:nvSpPr>
          <p:spPr>
            <a:xfrm>
              <a:off x="4759037" y="716183"/>
              <a:ext cx="3726393" cy="3711155"/>
            </a:xfrm>
            <a:prstGeom prst="rect">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297" name="Google Shape;297;p41"/>
            <p:cNvSpPr/>
            <p:nvPr/>
          </p:nvSpPr>
          <p:spPr>
            <a:xfrm>
              <a:off x="4648150" y="769008"/>
              <a:ext cx="3726393" cy="226744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298" name="Google Shape;298;p41"/>
            <p:cNvSpPr/>
            <p:nvPr/>
          </p:nvSpPr>
          <p:spPr>
            <a:xfrm>
              <a:off x="4845808" y="716176"/>
              <a:ext cx="3331070" cy="5536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rgbClr val="CC0000"/>
                  </a:solidFill>
                  <a:latin typeface="Gill Sans"/>
                  <a:ea typeface="Gill Sans"/>
                  <a:cs typeface="Gill Sans"/>
                  <a:sym typeface="Gill Sans"/>
                </a:rPr>
                <a:t>DO2: Economic Security Enhanced</a:t>
              </a:r>
              <a:endParaRPr sz="1200" b="0" i="0" u="none" strike="noStrike" cap="none">
                <a:solidFill>
                  <a:srgbClr val="CC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CC0000"/>
                </a:solidFill>
                <a:latin typeface="Gill Sans"/>
                <a:ea typeface="Gill Sans"/>
                <a:cs typeface="Gill Sans"/>
                <a:sym typeface="Gill Sans"/>
              </a:endParaRPr>
            </a:p>
          </p:txBody>
        </p:sp>
        <p:sp>
          <p:nvSpPr>
            <p:cNvPr id="299" name="Google Shape;299;p41"/>
            <p:cNvSpPr/>
            <p:nvPr/>
          </p:nvSpPr>
          <p:spPr>
            <a:xfrm>
              <a:off x="4901232" y="1939647"/>
              <a:ext cx="3331069" cy="7554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800">
                  <a:solidFill>
                    <a:srgbClr val="CC0000"/>
                  </a:solidFill>
                  <a:latin typeface="Gill Sans"/>
                  <a:ea typeface="Gill Sans"/>
                  <a:cs typeface="Gill Sans"/>
                  <a:sym typeface="Gill Sans"/>
                </a:rPr>
                <a:t>Contributing Implementing Mechanisms</a:t>
              </a:r>
              <a:endParaRPr sz="800">
                <a:solidFill>
                  <a:srgbClr val="CC0000"/>
                </a:solidFill>
                <a:latin typeface="Gill Sans"/>
                <a:ea typeface="Gill Sans"/>
                <a:cs typeface="Gill Sans"/>
                <a:sym typeface="Gill Sans"/>
              </a:endParaRPr>
            </a:p>
          </p:txBody>
        </p:sp>
        <p:sp>
          <p:nvSpPr>
            <p:cNvPr id="300" name="Google Shape;300;p41"/>
            <p:cNvSpPr/>
            <p:nvPr/>
          </p:nvSpPr>
          <p:spPr>
            <a:xfrm rot="5400000">
              <a:off x="6334210" y="2865093"/>
              <a:ext cx="354237" cy="510397"/>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01" name="Google Shape;301;p41"/>
            <p:cNvSpPr/>
            <p:nvPr/>
          </p:nvSpPr>
          <p:spPr>
            <a:xfrm>
              <a:off x="4648271" y="3346083"/>
              <a:ext cx="3726393" cy="988148"/>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Contribution</a:t>
              </a:r>
              <a:endParaRPr sz="800" b="0" i="0" u="none" strike="noStrike" cap="none">
                <a:solidFill>
                  <a:srgbClr val="FFFFFF"/>
                </a:solidFill>
                <a:latin typeface="Gill Sans"/>
                <a:ea typeface="Gill Sans"/>
                <a:cs typeface="Gill Sans"/>
                <a:sym typeface="Gill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2" descr="background graphic of a handshake"/>
          <p:cNvPicPr preferRelativeResize="0"/>
          <p:nvPr/>
        </p:nvPicPr>
        <p:blipFill rotWithShape="1">
          <a:blip r:embed="rId3">
            <a:alphaModFix amt="10000"/>
          </a:blip>
          <a:srcRect t="3269" b="-3269"/>
          <a:stretch/>
        </p:blipFill>
        <p:spPr>
          <a:xfrm>
            <a:off x="0" y="0"/>
            <a:ext cx="9144000" cy="5143500"/>
          </a:xfrm>
          <a:prstGeom prst="rect">
            <a:avLst/>
          </a:prstGeom>
          <a:noFill/>
          <a:ln>
            <a:noFill/>
          </a:ln>
        </p:spPr>
      </p:pic>
      <p:sp>
        <p:nvSpPr>
          <p:cNvPr id="307" name="Google Shape;307;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Achieving Results through Partnerships</a:t>
            </a:r>
            <a:endParaRPr>
              <a:solidFill>
                <a:schemeClr val="dk2"/>
              </a:solidFill>
              <a:latin typeface="Gill Sans"/>
              <a:ea typeface="Gill Sans"/>
              <a:cs typeface="Gill Sans"/>
              <a:sym typeface="Gill Sans"/>
            </a:endParaRPr>
          </a:p>
        </p:txBody>
      </p:sp>
      <p:graphicFrame>
        <p:nvGraphicFramePr>
          <p:cNvPr id="308" name="Google Shape;308;p42"/>
          <p:cNvGraphicFramePr/>
          <p:nvPr>
            <p:extLst>
              <p:ext uri="{D42A27DB-BD31-4B8C-83A1-F6EECF244321}">
                <p14:modId xmlns:p14="http://schemas.microsoft.com/office/powerpoint/2010/main" val="3745348196"/>
              </p:ext>
            </p:extLst>
          </p:nvPr>
        </p:nvGraphicFramePr>
        <p:xfrm>
          <a:off x="311700" y="1079200"/>
          <a:ext cx="8483050" cy="3749100"/>
        </p:xfrm>
        <a:graphic>
          <a:graphicData uri="http://schemas.openxmlformats.org/drawingml/2006/table">
            <a:tbl>
              <a:tblPr firstRow="1">
                <a:noFill/>
                <a:tableStyleId>{D470FD8E-7F95-4F56-A8C2-F699EBCE3815}</a:tableStyleId>
              </a:tblPr>
              <a:tblGrid>
                <a:gridCol w="1553025">
                  <a:extLst>
                    <a:ext uri="{9D8B030D-6E8A-4147-A177-3AD203B41FA5}">
                      <a16:colId xmlns:a16="http://schemas.microsoft.com/office/drawing/2014/main" val="20000"/>
                    </a:ext>
                  </a:extLst>
                </a:gridCol>
                <a:gridCol w="2067775">
                  <a:extLst>
                    <a:ext uri="{9D8B030D-6E8A-4147-A177-3AD203B41FA5}">
                      <a16:colId xmlns:a16="http://schemas.microsoft.com/office/drawing/2014/main" val="20001"/>
                    </a:ext>
                  </a:extLst>
                </a:gridCol>
                <a:gridCol w="2316250">
                  <a:extLst>
                    <a:ext uri="{9D8B030D-6E8A-4147-A177-3AD203B41FA5}">
                      <a16:colId xmlns:a16="http://schemas.microsoft.com/office/drawing/2014/main" val="20002"/>
                    </a:ext>
                  </a:extLst>
                </a:gridCol>
                <a:gridCol w="2546000">
                  <a:extLst>
                    <a:ext uri="{9D8B030D-6E8A-4147-A177-3AD203B41FA5}">
                      <a16:colId xmlns:a16="http://schemas.microsoft.com/office/drawing/2014/main" val="20003"/>
                    </a:ext>
                  </a:extLst>
                </a:gridCol>
              </a:tblGrid>
              <a:tr h="6894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IR</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Partnership</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dk2"/>
                          </a:solidFill>
                        </a:rPr>
                        <a:t>Supporting Mechanisms</a:t>
                      </a:r>
                      <a:endParaRPr sz="1400" b="1"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solidFill>
                            <a:schemeClr val="dk2"/>
                          </a:solidFill>
                        </a:rPr>
                        <a:t>Adaptations Needed</a:t>
                      </a:r>
                      <a:endParaRPr sz="1400" b="1" u="none" strike="noStrike" cap="none" dirty="0">
                        <a:solidFill>
                          <a:schemeClr val="dk2"/>
                        </a:solidFill>
                      </a:endParaRPr>
                    </a:p>
                  </a:txBody>
                  <a:tcPr marL="91425" marR="91425" marT="91425" marB="91425"/>
                </a:tc>
                <a:extLst>
                  <a:ext uri="{0D108BD9-81ED-4DB2-BD59-A6C34878D82A}">
                    <a16:rowId xmlns:a16="http://schemas.microsoft.com/office/drawing/2014/main" val="10000"/>
                  </a:ext>
                </a:extLst>
              </a:tr>
              <a:tr h="1406450">
                <a:tc>
                  <a:txBody>
                    <a:bodyPr/>
                    <a:lstStyle/>
                    <a:p>
                      <a:pPr marL="0" marR="0" lvl="0" indent="0" algn="l" rtl="0">
                        <a:lnSpc>
                          <a:spcPct val="100000"/>
                        </a:lnSpc>
                        <a:spcBef>
                          <a:spcPts val="0"/>
                        </a:spcBef>
                        <a:spcAft>
                          <a:spcPts val="0"/>
                        </a:spcAft>
                        <a:buClr>
                          <a:srgbClr val="000000"/>
                        </a:buClr>
                        <a:buSzPts val="1400"/>
                        <a:buFont typeface="Arial"/>
                        <a:buNone/>
                      </a:pPr>
                      <a:r>
                        <a:rPr lang="en" sz="900" u="none" strike="noStrike" cap="none">
                          <a:solidFill>
                            <a:schemeClr val="dk2"/>
                          </a:solidFill>
                        </a:rPr>
                        <a:t>IR 1</a:t>
                      </a:r>
                      <a:r>
                        <a:rPr lang="en" sz="900">
                          <a:solidFill>
                            <a:schemeClr val="dk2"/>
                          </a:solidFill>
                        </a:rPr>
                        <a:t>.1 - Effective and accountable governance institutionalized</a:t>
                      </a: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 sz="900">
                          <a:solidFill>
                            <a:schemeClr val="dk2"/>
                          </a:solidFill>
                        </a:rPr>
                        <a:t>IR 1.2 - Citizen engagement for democratic consolidation increased</a:t>
                      </a:r>
                      <a:endParaRPr sz="900">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1"/>
                  </a:ext>
                </a:extLst>
              </a:tr>
              <a:tr h="1653175">
                <a:tc>
                  <a:txBody>
                    <a:bodyPr/>
                    <a:lstStyle/>
                    <a:p>
                      <a:pPr marL="0" marR="0" lvl="0" indent="0" algn="l" rtl="0">
                        <a:lnSpc>
                          <a:spcPct val="100000"/>
                        </a:lnSpc>
                        <a:spcBef>
                          <a:spcPts val="0"/>
                        </a:spcBef>
                        <a:spcAft>
                          <a:spcPts val="0"/>
                        </a:spcAft>
                        <a:buClr>
                          <a:srgbClr val="000000"/>
                        </a:buClr>
                        <a:buSzPts val="1400"/>
                        <a:buFont typeface="Arial"/>
                        <a:buNone/>
                      </a:pPr>
                      <a:r>
                        <a:rPr lang="en" sz="900" u="none" strike="noStrike" cap="none">
                          <a:solidFill>
                            <a:schemeClr val="dk2"/>
                          </a:solidFill>
                        </a:rPr>
                        <a:t>IR 2.1 - Economic governance stre</a:t>
                      </a:r>
                      <a:r>
                        <a:rPr lang="en" sz="900">
                          <a:solidFill>
                            <a:schemeClr val="dk2"/>
                          </a:solidFill>
                        </a:rPr>
                        <a:t>ngthened</a:t>
                      </a: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 sz="900">
                          <a:solidFill>
                            <a:schemeClr val="dk2"/>
                          </a:solidFill>
                        </a:rPr>
                        <a:t>IR 2.2 - Competitiveness of target sectors increased</a:t>
                      </a: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900">
                        <a:solidFill>
                          <a:schemeClr val="dk2"/>
                        </a:solidFill>
                      </a:endParaRPr>
                    </a:p>
                    <a:p>
                      <a:pPr marL="0" marR="0" lvl="0" indent="0" algn="l" rtl="0">
                        <a:lnSpc>
                          <a:spcPct val="100000"/>
                        </a:lnSpc>
                        <a:spcBef>
                          <a:spcPts val="0"/>
                        </a:spcBef>
                        <a:spcAft>
                          <a:spcPts val="0"/>
                        </a:spcAft>
                        <a:buClr>
                          <a:srgbClr val="000000"/>
                        </a:buClr>
                        <a:buSzPts val="1400"/>
                        <a:buFont typeface="Arial"/>
                        <a:buNone/>
                      </a:pPr>
                      <a:r>
                        <a:rPr lang="en" sz="900">
                          <a:solidFill>
                            <a:schemeClr val="dk2"/>
                          </a:solidFill>
                        </a:rPr>
                        <a:t>IR 2.3 - Sustainable management of natural resources improved</a:t>
                      </a:r>
                      <a:endParaRPr sz="900">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5" name="Google Shape;315;p43"/>
          <p:cNvSpPr txBox="1">
            <a:spLocks noGrp="1"/>
          </p:cNvSpPr>
          <p:nvPr>
            <p:ph type="title"/>
          </p:nvPr>
        </p:nvSpPr>
        <p:spPr>
          <a:xfrm>
            <a:off x="468050" y="166525"/>
            <a:ext cx="85206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111"/>
              <a:buNone/>
            </a:pPr>
            <a:r>
              <a:rPr lang="en">
                <a:solidFill>
                  <a:schemeClr val="dk2"/>
                </a:solidFill>
                <a:latin typeface="Gill Sans"/>
                <a:ea typeface="Gill Sans"/>
                <a:cs typeface="Gill Sans"/>
                <a:sym typeface="Gill Sans"/>
              </a:rPr>
              <a:t>Top Three Accomplishments</a:t>
            </a:r>
            <a:endParaRPr>
              <a:solidFill>
                <a:schemeClr val="dk2"/>
              </a:solidFill>
              <a:latin typeface="Gill Sans"/>
              <a:ea typeface="Gill Sans"/>
              <a:cs typeface="Gill Sans"/>
              <a:sym typeface="Gill Sans"/>
            </a:endParaRPr>
          </a:p>
        </p:txBody>
      </p:sp>
      <p:grpSp>
        <p:nvGrpSpPr>
          <p:cNvPr id="2" name="Group 1" descr="Red graphic of a report labeled Spotlight, with the subtitle summary and three key achievements">
            <a:extLst>
              <a:ext uri="{FF2B5EF4-FFF2-40B4-BE49-F238E27FC236}">
                <a16:creationId xmlns:a16="http://schemas.microsoft.com/office/drawing/2014/main" id="{AC001B49-51E7-B6B7-8467-2004938864A0}"/>
              </a:ext>
            </a:extLst>
          </p:cNvPr>
          <p:cNvGrpSpPr/>
          <p:nvPr/>
        </p:nvGrpSpPr>
        <p:grpSpPr>
          <a:xfrm>
            <a:off x="738512" y="716175"/>
            <a:ext cx="2486843" cy="3711155"/>
            <a:chOff x="779338" y="716175"/>
            <a:chExt cx="2486843" cy="3711155"/>
          </a:xfrm>
        </p:grpSpPr>
        <p:sp>
          <p:nvSpPr>
            <p:cNvPr id="350" name="Google Shape;350;p43">
              <a:extLst>
                <a:ext uri="{C183D7F6-B498-43B3-948B-1728B52AA6E4}">
                  <adec:decorative xmlns:adec="http://schemas.microsoft.com/office/drawing/2017/decorative" val="1"/>
                </a:ext>
              </a:extLst>
            </p:cNvPr>
            <p:cNvSpPr/>
            <p:nvPr/>
          </p:nvSpPr>
          <p:spPr>
            <a:xfrm>
              <a:off x="851209" y="716175"/>
              <a:ext cx="2414958" cy="3711155"/>
            </a:xfrm>
            <a:prstGeom prst="rect">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a:extLst>
                <a:ext uri="{C183D7F6-B498-43B3-948B-1728B52AA6E4}">
                  <adec:decorative xmlns:adec="http://schemas.microsoft.com/office/drawing/2017/decorative" val="1"/>
                </a:ext>
              </a:extLst>
            </p:cNvPr>
            <p:cNvSpPr/>
            <p:nvPr/>
          </p:nvSpPr>
          <p:spPr>
            <a:xfrm>
              <a:off x="779338" y="769000"/>
              <a:ext cx="2436011" cy="2267443"/>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descr="down arrow">
              <a:extLst>
                <a:ext uri="{C183D7F6-B498-43B3-948B-1728B52AA6E4}">
                  <adec:decorative xmlns:adec="http://schemas.microsoft.com/office/drawing/2017/decorative" val="0"/>
                </a:ext>
              </a:extLst>
            </p:cNvPr>
            <p:cNvSpPr/>
            <p:nvPr/>
          </p:nvSpPr>
          <p:spPr>
            <a:xfrm rot="5400000">
              <a:off x="1809695" y="2954897"/>
              <a:ext cx="354237" cy="330772"/>
            </a:xfrm>
            <a:prstGeom prst="rightArrow">
              <a:avLst>
                <a:gd name="adj1" fmla="val 34239"/>
                <a:gd name="adj2" fmla="val 5703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43"/>
            <p:cNvSpPr/>
            <p:nvPr/>
          </p:nvSpPr>
          <p:spPr>
            <a:xfrm>
              <a:off x="851181" y="3343175"/>
              <a:ext cx="2415000" cy="9882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p:txBody>
        </p:sp>
        <p:sp>
          <p:nvSpPr>
            <p:cNvPr id="352" name="Google Shape;352;p43"/>
            <p:cNvSpPr/>
            <p:nvPr/>
          </p:nvSpPr>
          <p:spPr>
            <a:xfrm>
              <a:off x="916863" y="886306"/>
              <a:ext cx="2158800" cy="614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 sz="3100" b="1" i="0" u="none" strike="noStrike" cap="none" dirty="0">
                  <a:solidFill>
                    <a:srgbClr val="0D5DDF"/>
                  </a:solidFill>
                  <a:latin typeface="Gill Sans"/>
                  <a:ea typeface="Gill Sans"/>
                  <a:cs typeface="Gill Sans"/>
                  <a:sym typeface="Gill Sans"/>
                </a:rPr>
                <a:t>Spotlight </a:t>
              </a:r>
              <a:endParaRPr sz="3100" b="0" i="0" u="none" strike="noStrike" cap="none" dirty="0">
                <a:solidFill>
                  <a:srgbClr val="0D5DDF"/>
                </a:solidFill>
                <a:latin typeface="Gill Sans"/>
                <a:ea typeface="Gill Sans"/>
                <a:cs typeface="Gill Sans"/>
                <a:sym typeface="Gill Sans"/>
              </a:endParaRPr>
            </a:p>
          </p:txBody>
        </p:sp>
        <p:sp>
          <p:nvSpPr>
            <p:cNvPr id="361" name="Google Shape;361;p43">
              <a:extLst>
                <a:ext uri="{C183D7F6-B498-43B3-948B-1728B52AA6E4}">
                  <adec:decorative xmlns:adec="http://schemas.microsoft.com/office/drawing/2017/decorative" val="0"/>
                </a:ext>
              </a:extLst>
            </p:cNvPr>
            <p:cNvSpPr txBox="1"/>
            <p:nvPr/>
          </p:nvSpPr>
          <p:spPr>
            <a:xfrm>
              <a:off x="1069063" y="1910750"/>
              <a:ext cx="190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FF"/>
                  </a:solidFill>
                  <a:latin typeface="Gill Sans"/>
                  <a:ea typeface="Gill Sans"/>
                  <a:cs typeface="Gill Sans"/>
                  <a:sym typeface="Gill Sans"/>
                </a:rPr>
                <a:t>Summary</a:t>
              </a:r>
              <a:endParaRPr sz="1400" b="0" i="0" u="none" strike="noStrike" cap="none">
                <a:solidFill>
                  <a:srgbClr val="0000FF"/>
                </a:solidFill>
                <a:latin typeface="Gill Sans"/>
                <a:ea typeface="Gill Sans"/>
                <a:cs typeface="Gill Sans"/>
                <a:sym typeface="Gill Sans"/>
              </a:endParaRPr>
            </a:p>
          </p:txBody>
        </p:sp>
      </p:grpSp>
      <p:grpSp>
        <p:nvGrpSpPr>
          <p:cNvPr id="3" name="Group 2" descr="Blue graphic of a report labeled Spotlight, with the subtitle summary and three key achievements">
            <a:extLst>
              <a:ext uri="{FF2B5EF4-FFF2-40B4-BE49-F238E27FC236}">
                <a16:creationId xmlns:a16="http://schemas.microsoft.com/office/drawing/2014/main" id="{4547D3E0-48D3-2BE0-2DB5-BDC7F9D1E056}"/>
              </a:ext>
            </a:extLst>
          </p:cNvPr>
          <p:cNvGrpSpPr/>
          <p:nvPr/>
        </p:nvGrpSpPr>
        <p:grpSpPr>
          <a:xfrm>
            <a:off x="3328581" y="716175"/>
            <a:ext cx="2486829" cy="3711155"/>
            <a:chOff x="3328581" y="716175"/>
            <a:chExt cx="2486829" cy="3711155"/>
          </a:xfrm>
        </p:grpSpPr>
        <p:sp>
          <p:nvSpPr>
            <p:cNvPr id="354" name="Google Shape;354;p43">
              <a:extLst>
                <a:ext uri="{C183D7F6-B498-43B3-948B-1728B52AA6E4}">
                  <adec:decorative xmlns:adec="http://schemas.microsoft.com/office/drawing/2017/decorative" val="1"/>
                </a:ext>
              </a:extLst>
            </p:cNvPr>
            <p:cNvSpPr/>
            <p:nvPr/>
          </p:nvSpPr>
          <p:spPr>
            <a:xfrm>
              <a:off x="3400452" y="716175"/>
              <a:ext cx="2414958" cy="3711155"/>
            </a:xfrm>
            <a:prstGeom prst="rect">
              <a:avLst/>
            </a:prstGeom>
            <a:solidFill>
              <a:srgbClr val="0C5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55" name="Google Shape;355;p43">
              <a:extLst>
                <a:ext uri="{C183D7F6-B498-43B3-948B-1728B52AA6E4}">
                  <adec:decorative xmlns:adec="http://schemas.microsoft.com/office/drawing/2017/decorative" val="1"/>
                </a:ext>
              </a:extLst>
            </p:cNvPr>
            <p:cNvSpPr/>
            <p:nvPr/>
          </p:nvSpPr>
          <p:spPr>
            <a:xfrm>
              <a:off x="3328581" y="769000"/>
              <a:ext cx="2436011" cy="2267443"/>
            </a:xfrm>
            <a:prstGeom prst="rect">
              <a:avLst/>
            </a:prstGeom>
            <a:solidFill>
              <a:srgbClr val="FFFFFF"/>
            </a:solidFill>
            <a:ln w="1905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56" name="Google Shape;356;p43"/>
            <p:cNvSpPr/>
            <p:nvPr/>
          </p:nvSpPr>
          <p:spPr>
            <a:xfrm>
              <a:off x="3618507" y="886306"/>
              <a:ext cx="2158762" cy="6145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 sz="3100" b="1" i="0" u="none" strike="noStrike" cap="none" dirty="0">
                  <a:solidFill>
                    <a:srgbClr val="0D5DDF"/>
                  </a:solidFill>
                  <a:latin typeface="Gill Sans"/>
                  <a:ea typeface="Gill Sans"/>
                  <a:cs typeface="Gill Sans"/>
                  <a:sym typeface="Gill Sans"/>
                </a:rPr>
                <a:t>Spotlight </a:t>
              </a:r>
              <a:endParaRPr sz="3100" b="0" i="0" u="none" strike="noStrike" cap="none" dirty="0">
                <a:solidFill>
                  <a:srgbClr val="0D5DDF"/>
                </a:solidFill>
                <a:latin typeface="Gill Sans"/>
                <a:ea typeface="Gill Sans"/>
                <a:cs typeface="Gill Sans"/>
                <a:sym typeface="Gill Sans"/>
              </a:endParaRPr>
            </a:p>
          </p:txBody>
        </p:sp>
        <p:sp>
          <p:nvSpPr>
            <p:cNvPr id="357" name="Google Shape;357;p43" descr="down arrow"/>
            <p:cNvSpPr/>
            <p:nvPr/>
          </p:nvSpPr>
          <p:spPr>
            <a:xfrm rot="5400000">
              <a:off x="4358938" y="2954897"/>
              <a:ext cx="354237" cy="330772"/>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58" name="Google Shape;358;p43"/>
            <p:cNvSpPr/>
            <p:nvPr/>
          </p:nvSpPr>
          <p:spPr>
            <a:xfrm>
              <a:off x="3328681" y="3346075"/>
              <a:ext cx="2414958" cy="988148"/>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279400" algn="l" rtl="0">
                <a:lnSpc>
                  <a:spcPct val="115000"/>
                </a:lnSpc>
                <a:spcBef>
                  <a:spcPts val="0"/>
                </a:spcBef>
                <a:spcAft>
                  <a:spcPts val="0"/>
                </a:spcAft>
                <a:buClr>
                  <a:srgbClr val="FFFFFF"/>
                </a:buClr>
                <a:buSzPts val="800"/>
                <a:buFont typeface="Gill Sans"/>
                <a:buChar char="●"/>
              </a:pPr>
              <a:r>
                <a:rPr lang="en" sz="800" b="0" i="0" u="none" strike="noStrike" cap="none">
                  <a:solidFill>
                    <a:srgbClr val="FFFFFF"/>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a:p>
              <a:pPr marL="457200" marR="0" lvl="0" indent="0" algn="l" rtl="0">
                <a:lnSpc>
                  <a:spcPct val="115000"/>
                </a:lnSpc>
                <a:spcBef>
                  <a:spcPts val="0"/>
                </a:spcBef>
                <a:spcAft>
                  <a:spcPts val="0"/>
                </a:spcAft>
                <a:buClr>
                  <a:srgbClr val="000000"/>
                </a:buClr>
                <a:buSzPts val="800"/>
                <a:buFont typeface="Arial"/>
                <a:buNone/>
              </a:pPr>
              <a:endParaRPr sz="800" b="0" i="0" u="none" strike="noStrike" cap="none">
                <a:solidFill>
                  <a:srgbClr val="FFFFFF"/>
                </a:solidFill>
                <a:latin typeface="Gill Sans"/>
                <a:ea typeface="Gill Sans"/>
                <a:cs typeface="Gill Sans"/>
                <a:sym typeface="Gill Sans"/>
              </a:endParaRPr>
            </a:p>
          </p:txBody>
        </p:sp>
        <p:sp>
          <p:nvSpPr>
            <p:cNvPr id="362" name="Google Shape;362;p43"/>
            <p:cNvSpPr txBox="1"/>
            <p:nvPr/>
          </p:nvSpPr>
          <p:spPr>
            <a:xfrm>
              <a:off x="3538850" y="1862575"/>
              <a:ext cx="190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FF"/>
                  </a:solidFill>
                  <a:latin typeface="Gill Sans"/>
                  <a:ea typeface="Gill Sans"/>
                  <a:cs typeface="Gill Sans"/>
                  <a:sym typeface="Gill Sans"/>
                </a:rPr>
                <a:t>Summary</a:t>
              </a:r>
              <a:endParaRPr sz="1400" b="0" i="0" u="none" strike="noStrike" cap="none">
                <a:solidFill>
                  <a:srgbClr val="0000FF"/>
                </a:solidFill>
                <a:latin typeface="Gill Sans"/>
                <a:ea typeface="Gill Sans"/>
                <a:cs typeface="Gill Sans"/>
                <a:sym typeface="Gill Sans"/>
              </a:endParaRPr>
            </a:p>
          </p:txBody>
        </p:sp>
      </p:grpSp>
      <p:grpSp>
        <p:nvGrpSpPr>
          <p:cNvPr id="4" name="Group 3" descr="Yellow graphic of a report labeled Spotlight, with the subtitle summary and three key achievements">
            <a:extLst>
              <a:ext uri="{FF2B5EF4-FFF2-40B4-BE49-F238E27FC236}">
                <a16:creationId xmlns:a16="http://schemas.microsoft.com/office/drawing/2014/main" id="{DE35ED44-043B-3441-074D-72E91B4A495E}"/>
              </a:ext>
            </a:extLst>
          </p:cNvPr>
          <p:cNvGrpSpPr/>
          <p:nvPr/>
        </p:nvGrpSpPr>
        <p:grpSpPr>
          <a:xfrm>
            <a:off x="5928631" y="739225"/>
            <a:ext cx="2436000" cy="3711000"/>
            <a:chOff x="5928631" y="739225"/>
            <a:chExt cx="2436000" cy="3711000"/>
          </a:xfrm>
        </p:grpSpPr>
        <p:sp>
          <p:nvSpPr>
            <p:cNvPr id="313" name="Google Shape;313;p43" descr="Yellow graphic of an activity report labeled Spotlight, with summary and three key achievements">
              <a:extLst>
                <a:ext uri="{C183D7F6-B498-43B3-948B-1728B52AA6E4}">
                  <adec:decorative xmlns:adec="http://schemas.microsoft.com/office/drawing/2017/decorative" val="0"/>
                </a:ext>
              </a:extLst>
            </p:cNvPr>
            <p:cNvSpPr/>
            <p:nvPr/>
          </p:nvSpPr>
          <p:spPr>
            <a:xfrm>
              <a:off x="5949625" y="739225"/>
              <a:ext cx="2415000" cy="37110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3"/>
            <p:cNvSpPr/>
            <p:nvPr/>
          </p:nvSpPr>
          <p:spPr>
            <a:xfrm>
              <a:off x="5949631" y="3343175"/>
              <a:ext cx="2415000" cy="988200"/>
            </a:xfrm>
            <a:prstGeom prst="rect">
              <a:avLst/>
            </a:prstGeom>
            <a:noFill/>
            <a:ln>
              <a:noFill/>
            </a:ln>
          </p:spPr>
          <p:txBody>
            <a:bodyPr spcFirstLastPara="1" wrap="square" lIns="91425" tIns="91425" rIns="91425" bIns="91425" anchor="t" anchorCtr="0">
              <a:noAutofit/>
            </a:bodyPr>
            <a:lstStyle/>
            <a:p>
              <a:pPr marL="457200" marR="0" lvl="0" indent="-279400" algn="l" rtl="0">
                <a:lnSpc>
                  <a:spcPct val="115000"/>
                </a:lnSpc>
                <a:spcBef>
                  <a:spcPts val="0"/>
                </a:spcBef>
                <a:spcAft>
                  <a:spcPts val="0"/>
                </a:spcAft>
                <a:buClr>
                  <a:schemeClr val="lt1"/>
                </a:buClr>
                <a:buSzPts val="800"/>
                <a:buFont typeface="Gill Sans"/>
                <a:buChar char="●"/>
              </a:pPr>
              <a:r>
                <a:rPr lang="en" sz="800" b="0" i="0" u="none" strike="noStrike" cap="none">
                  <a:solidFill>
                    <a:schemeClr val="lt1"/>
                  </a:solidFill>
                  <a:latin typeface="Gill Sans"/>
                  <a:ea typeface="Gill Sans"/>
                  <a:cs typeface="Gill Sans"/>
                  <a:sym typeface="Gill Sans"/>
                </a:rPr>
                <a:t>Key Achievement </a:t>
              </a:r>
              <a:endParaRPr sz="800" b="0" i="0" u="none" strike="noStrike" cap="none">
                <a:solidFill>
                  <a:schemeClr val="lt1"/>
                </a:solidFill>
                <a:latin typeface="Gill Sans"/>
                <a:ea typeface="Gill Sans"/>
                <a:cs typeface="Gill Sans"/>
                <a:sym typeface="Gill Sans"/>
              </a:endParaRPr>
            </a:p>
            <a:p>
              <a:pPr marL="457200" marR="0" lvl="0" indent="-279400" algn="l" rtl="0">
                <a:lnSpc>
                  <a:spcPct val="115000"/>
                </a:lnSpc>
                <a:spcBef>
                  <a:spcPts val="0"/>
                </a:spcBef>
                <a:spcAft>
                  <a:spcPts val="0"/>
                </a:spcAft>
                <a:buClr>
                  <a:schemeClr val="lt1"/>
                </a:buClr>
                <a:buSzPts val="800"/>
                <a:buFont typeface="Gill Sans"/>
                <a:buChar char="●"/>
              </a:pPr>
              <a:r>
                <a:rPr lang="en" sz="800" b="0" i="0" u="none" strike="noStrike" cap="none">
                  <a:solidFill>
                    <a:schemeClr val="lt1"/>
                  </a:solidFill>
                  <a:latin typeface="Gill Sans"/>
                  <a:ea typeface="Gill Sans"/>
                  <a:cs typeface="Gill Sans"/>
                  <a:sym typeface="Gill Sans"/>
                </a:rPr>
                <a:t>Key Achievement </a:t>
              </a:r>
              <a:endParaRPr sz="800" b="0" i="0" u="none" strike="noStrike" cap="none">
                <a:solidFill>
                  <a:schemeClr val="lt1"/>
                </a:solidFill>
                <a:latin typeface="Gill Sans"/>
                <a:ea typeface="Gill Sans"/>
                <a:cs typeface="Gill Sans"/>
                <a:sym typeface="Gill Sans"/>
              </a:endParaRPr>
            </a:p>
            <a:p>
              <a:pPr marL="457200" marR="0" lvl="0" indent="-279400" algn="l" rtl="0">
                <a:lnSpc>
                  <a:spcPct val="115000"/>
                </a:lnSpc>
                <a:spcBef>
                  <a:spcPts val="0"/>
                </a:spcBef>
                <a:spcAft>
                  <a:spcPts val="0"/>
                </a:spcAft>
                <a:buClr>
                  <a:schemeClr val="lt1"/>
                </a:buClr>
                <a:buSzPts val="800"/>
                <a:buFont typeface="Gill Sans"/>
                <a:buChar char="●"/>
              </a:pPr>
              <a:r>
                <a:rPr lang="en" sz="800" b="0" i="0" u="none" strike="noStrike" cap="none">
                  <a:solidFill>
                    <a:schemeClr val="lt1"/>
                  </a:solidFill>
                  <a:latin typeface="Gill Sans"/>
                  <a:ea typeface="Gill Sans"/>
                  <a:cs typeface="Gill Sans"/>
                  <a:sym typeface="Gill Sans"/>
                </a:rPr>
                <a:t>Key Achievement </a:t>
              </a:r>
              <a:endParaRPr sz="800" b="0" i="0" u="none" strike="noStrike" cap="none">
                <a:solidFill>
                  <a:srgbClr val="FFFFFF"/>
                </a:solidFill>
                <a:latin typeface="Gill Sans"/>
                <a:ea typeface="Gill Sans"/>
                <a:cs typeface="Gill Sans"/>
                <a:sym typeface="Gill Sans"/>
              </a:endParaRPr>
            </a:p>
          </p:txBody>
        </p:sp>
        <p:sp>
          <p:nvSpPr>
            <p:cNvPr id="359" name="Google Shape;359;p43" descr="down arrow"/>
            <p:cNvSpPr/>
            <p:nvPr/>
          </p:nvSpPr>
          <p:spPr>
            <a:xfrm rot="5400000">
              <a:off x="6908121" y="2977947"/>
              <a:ext cx="354237" cy="330772"/>
            </a:xfrm>
            <a:prstGeom prst="rightArrow">
              <a:avLst>
                <a:gd name="adj1" fmla="val 34239"/>
                <a:gd name="adj2" fmla="val 5703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43">
              <a:extLst>
                <a:ext uri="{C183D7F6-B498-43B3-948B-1728B52AA6E4}">
                  <adec:decorative xmlns:adec="http://schemas.microsoft.com/office/drawing/2017/decorative" val="1"/>
                </a:ext>
              </a:extLst>
            </p:cNvPr>
            <p:cNvSpPr/>
            <p:nvPr/>
          </p:nvSpPr>
          <p:spPr>
            <a:xfrm>
              <a:off x="5928631" y="769025"/>
              <a:ext cx="2436000" cy="2267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364" name="Google Shape;364;p43"/>
            <p:cNvSpPr/>
            <p:nvPr/>
          </p:nvSpPr>
          <p:spPr>
            <a:xfrm>
              <a:off x="6013951" y="886293"/>
              <a:ext cx="2158800" cy="6144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1" i="0" u="none" strike="noStrike" cap="none" dirty="0">
                  <a:solidFill>
                    <a:srgbClr val="0D5DDF"/>
                  </a:solidFill>
                  <a:latin typeface="Gill Sans"/>
                  <a:ea typeface="Gill Sans"/>
                  <a:cs typeface="Gill Sans"/>
                  <a:sym typeface="Gill Sans"/>
                </a:rPr>
                <a:t>Spotlight </a:t>
              </a:r>
              <a:endParaRPr sz="3100" b="0" i="0" u="none" strike="noStrike" cap="none" dirty="0">
                <a:solidFill>
                  <a:srgbClr val="0D5DDF"/>
                </a:solidFill>
                <a:latin typeface="Gill Sans"/>
                <a:ea typeface="Gill Sans"/>
                <a:cs typeface="Gill Sans"/>
                <a:sym typeface="Gill Sans"/>
              </a:endParaRPr>
            </a:p>
          </p:txBody>
        </p:sp>
        <p:sp>
          <p:nvSpPr>
            <p:cNvPr id="365" name="Google Shape;365;p43"/>
            <p:cNvSpPr txBox="1"/>
            <p:nvPr/>
          </p:nvSpPr>
          <p:spPr>
            <a:xfrm>
              <a:off x="6187450" y="1855000"/>
              <a:ext cx="190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FF"/>
                  </a:solidFill>
                  <a:latin typeface="Gill Sans"/>
                  <a:ea typeface="Gill Sans"/>
                  <a:cs typeface="Gill Sans"/>
                  <a:sym typeface="Gill Sans"/>
                </a:rPr>
                <a:t>Summary</a:t>
              </a:r>
              <a:endParaRPr sz="1400" b="0" i="0" u="none" strike="noStrike" cap="none">
                <a:solidFill>
                  <a:srgbClr val="0000FF"/>
                </a:solidFill>
                <a:latin typeface="Gill Sans"/>
                <a:ea typeface="Gill Sans"/>
                <a:cs typeface="Gill Sans"/>
                <a:sym typeface="Gill Sans"/>
              </a:endParaRPr>
            </a:p>
          </p:txBody>
        </p:sp>
      </p:grpSp>
    </p:spTree>
  </p:cSld>
  <p:clrMapOvr>
    <a:masterClrMapping/>
  </p:clrMapOvr>
</p:sld>
</file>

<file path=ppt/theme/theme1.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2554</Words>
  <Application>Microsoft Office PowerPoint</Application>
  <PresentationFormat>On-screen Show (16:9)</PresentationFormat>
  <Paragraphs>206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Roboto</vt:lpstr>
      <vt:lpstr>Gill Sans</vt:lpstr>
      <vt:lpstr>16.9-Template_12.7.2016</vt:lpstr>
      <vt:lpstr>June 2022 Portfolio Review </vt:lpstr>
      <vt:lpstr>Setting the Scene</vt:lpstr>
      <vt:lpstr>Unpacking Context</vt:lpstr>
      <vt:lpstr>Adaptive Management</vt:lpstr>
      <vt:lpstr>Learning Networks </vt:lpstr>
      <vt:lpstr>Youth</vt:lpstr>
      <vt:lpstr>Gender and other marginalized groups (esp. persons with disabilities)</vt:lpstr>
      <vt:lpstr>Achieving Results through Partnerships</vt:lpstr>
      <vt:lpstr>Top Three Accomplishments</vt:lpstr>
      <vt:lpstr>Top Three Challenges That Keep Us Up at Night</vt:lpstr>
      <vt:lpstr>Implications for ABR and/or PPR narratives…</vt:lpstr>
      <vt:lpstr>Wildcard Slide</vt:lpstr>
      <vt:lpstr>Meme us all about it!</vt:lpstr>
      <vt:lpstr>Tell us about your experience with this Portfolio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2022 Portfolio Review </dc:title>
  <cp:lastModifiedBy>Heather Risley</cp:lastModifiedBy>
  <cp:revision>1</cp:revision>
  <dcterms:modified xsi:type="dcterms:W3CDTF">2022-09-30T17:21:04Z</dcterms:modified>
</cp:coreProperties>
</file>