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Gill Sans" panose="020B0604020202020204" charset="0"/>
      <p:regular r:id="rId13"/>
      <p:bold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7" autoAdjust="0"/>
  </p:normalViewPr>
  <p:slideViewPr>
    <p:cSldViewPr snapToGrid="0">
      <p:cViewPr varScale="1">
        <p:scale>
          <a:sx n="66" d="100"/>
          <a:sy n="66" d="100"/>
        </p:scale>
        <p:origin x="52" y="148"/>
      </p:cViewPr>
      <p:guideLst>
        <p:guide orient="horz" pos="1620"/>
        <p:guide pos="2880"/>
      </p:guideLst>
    </p:cSldViewPr>
  </p:slideViewPr>
  <p:outlineViewPr>
    <p:cViewPr>
      <p:scale>
        <a:sx n="33" d="100"/>
        <a:sy n="33" d="100"/>
      </p:scale>
      <p:origin x="0" y="-4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presentation/d/1Ft0JwoeeqLtz5q_twla72cdtJ6ogOGU6nPr7sCgt_CI/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presentation/d/1Ft0JwoeeqLtz5q_twla72cdtJ6ogOGU6nPr7sCgt_CI/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34cf7146d2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34cf7146d2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4ba8721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4ba8721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4ba872145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4ba872145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4ba872145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34ba872145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4cf7146d2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4cf7146d2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Talking points for animation:</a:t>
            </a:r>
            <a:endParaRPr/>
          </a:p>
          <a:p>
            <a:pPr marL="457200" lvl="0" indent="-298450" algn="l" rtl="0">
              <a:spcBef>
                <a:spcPts val="0"/>
              </a:spcBef>
              <a:spcAft>
                <a:spcPts val="0"/>
              </a:spcAft>
              <a:buSzPts val="1100"/>
              <a:buAutoNum type="arabicPeriod"/>
            </a:pPr>
            <a:r>
              <a:rPr lang="en"/>
              <a:t>New PR structure uses carefully chosen site visits to complement other existing events (All-IP meeting and the time we would usually reserve for PR presentations) to orient us toward learning and adaptation.</a:t>
            </a:r>
            <a:endParaRPr/>
          </a:p>
          <a:p>
            <a:pPr marL="457200" lvl="0" indent="-298450" algn="l" rtl="0">
              <a:spcBef>
                <a:spcPts val="0"/>
              </a:spcBef>
              <a:spcAft>
                <a:spcPts val="0"/>
              </a:spcAft>
              <a:buSzPts val="1100"/>
              <a:buAutoNum type="arabicPeriod"/>
            </a:pPr>
            <a:r>
              <a:rPr lang="en"/>
              <a:t>SPO uses existing data sources  and brief interviews with AOR/CORs to collate information in preparation for PRs.</a:t>
            </a:r>
            <a:endParaRPr/>
          </a:p>
          <a:p>
            <a:pPr marL="457200" lvl="0" indent="-298450" algn="l" rtl="0">
              <a:spcBef>
                <a:spcPts val="0"/>
              </a:spcBef>
              <a:spcAft>
                <a:spcPts val="0"/>
              </a:spcAft>
              <a:buSzPts val="1100"/>
              <a:buAutoNum type="arabicPeriod"/>
            </a:pPr>
            <a:r>
              <a:rPr lang="en"/>
              <a:t>All outputs from the field component is </a:t>
            </a:r>
            <a:r>
              <a:rPr lang="en" i="1"/>
              <a:t>produced on the trip in collaboration with other participants</a:t>
            </a:r>
            <a:r>
              <a:rPr lang="en"/>
              <a:t>, reducing the report-writing burden for AOR/CORs.</a:t>
            </a:r>
            <a:endParaRPr/>
          </a:p>
          <a:p>
            <a:pPr marL="457200" lvl="0" indent="-298450" algn="l" rtl="0">
              <a:spcBef>
                <a:spcPts val="0"/>
              </a:spcBef>
              <a:spcAft>
                <a:spcPts val="0"/>
              </a:spcAft>
              <a:buSzPts val="1100"/>
              <a:buAutoNum type="arabicPeriod"/>
            </a:pPr>
            <a:r>
              <a:rPr lang="en"/>
              <a:t>Outputs from Mission-internal meeting are oriented toward decisions/adaptations so that we can best leverage other PC actions in order to be more efficient and effective in achieving our results.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aea1d11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3aea1d11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3abd6333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3abd6333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Derived from FY 2021 ABR Questions - </a:t>
            </a:r>
            <a:r>
              <a:rPr lang="en">
                <a:solidFill>
                  <a:schemeClr val="dk1"/>
                </a:solidFill>
              </a:rPr>
              <a:t>If we want to inform these narratives, we need to be sure to include a question/slide on these topics in the </a:t>
            </a:r>
            <a:r>
              <a:rPr lang="en" u="sng">
                <a:solidFill>
                  <a:schemeClr val="hlink"/>
                </a:solidFill>
                <a:hlinkClick r:id="rId3"/>
              </a:rPr>
              <a:t>FBLR deck</a:t>
            </a: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abd63339c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3abd63339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want to inform these narratives, we need to be sure to include a question/slide on these topics in the </a:t>
            </a:r>
            <a:r>
              <a:rPr lang="en" u="sng">
                <a:solidFill>
                  <a:schemeClr val="hlink"/>
                </a:solidFill>
                <a:hlinkClick r:id="rId3"/>
              </a:rPr>
              <a:t>FBLR deck</a:t>
            </a: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4cf7146d2_0_1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4cf7146d2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6C6463"/>
              </a:buClr>
              <a:buSzPts val="1200"/>
              <a:buChar char="•"/>
            </a:pPr>
            <a:r>
              <a:rPr lang="en" sz="1000">
                <a:solidFill>
                  <a:srgbClr val="6C6463"/>
                </a:solidFill>
                <a:latin typeface="Gill Sans"/>
                <a:ea typeface="Gill Sans"/>
                <a:cs typeface="Gill Sans"/>
                <a:sym typeface="Gill Sans"/>
              </a:rPr>
              <a:t>*</a:t>
            </a:r>
            <a:r>
              <a:rPr lang="en" sz="1000" b="1">
                <a:solidFill>
                  <a:srgbClr val="6C6463"/>
                </a:solidFill>
                <a:latin typeface="Gill Sans"/>
                <a:ea typeface="Gill Sans"/>
                <a:cs typeface="Gill Sans"/>
                <a:sym typeface="Gill Sans"/>
              </a:rPr>
              <a:t>MCST - NB: In an MCST year, the Internal decisional PR meeting can be PART OF the MCST, rather than a separate meeting</a:t>
            </a:r>
            <a:endParaRPr sz="1000" b="1">
              <a:solidFill>
                <a:srgbClr val="6C6463"/>
              </a:solidFill>
              <a:latin typeface="Gill Sans"/>
              <a:ea typeface="Gill Sans"/>
              <a:cs typeface="Gill Sans"/>
              <a:sym typeface="Gill Sans"/>
            </a:endParaRPr>
          </a:p>
          <a:p>
            <a:pPr marL="457200" lvl="0" indent="-304800" algn="l" rtl="0">
              <a:spcBef>
                <a:spcPts val="0"/>
              </a:spcBef>
              <a:spcAft>
                <a:spcPts val="0"/>
              </a:spcAft>
              <a:buClr>
                <a:srgbClr val="6C6463"/>
              </a:buClr>
              <a:buSzPts val="1200"/>
              <a:buChar char="•"/>
            </a:pPr>
            <a:r>
              <a:rPr lang="en" sz="1000">
                <a:solidFill>
                  <a:srgbClr val="6C6463"/>
                </a:solidFill>
                <a:latin typeface="Gill Sans"/>
                <a:ea typeface="Gill Sans"/>
                <a:cs typeface="Gill Sans"/>
                <a:sym typeface="Gill Sans"/>
              </a:rPr>
              <a:t>Define expected LOE to prepare</a:t>
            </a:r>
            <a:endParaRPr sz="5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t="15289" r="8223" b="8641"/>
          <a:stretch/>
        </p:blipFill>
        <p:spPr>
          <a:xfrm>
            <a:off x="152400" y="152761"/>
            <a:ext cx="8839200" cy="4837977"/>
          </a:xfrm>
          <a:prstGeom prst="rect">
            <a:avLst/>
          </a:prstGeom>
          <a:noFill/>
          <a:ln>
            <a:noFill/>
          </a:ln>
        </p:spPr>
      </p:pic>
      <p:sp>
        <p:nvSpPr>
          <p:cNvPr id="14" name="Google Shape;14;p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685800" y="2269376"/>
            <a:ext cx="3886200" cy="1200300"/>
          </a:xfrm>
          <a:prstGeom prst="rect">
            <a:avLst/>
          </a:prstGeom>
          <a:noFill/>
          <a:ln>
            <a:noFill/>
          </a:ln>
          <a:effectLst>
            <a:outerShdw blurRad="254000" algn="tl" rotWithShape="0">
              <a:srgbClr val="000000">
                <a:alpha val="20000"/>
              </a:srgbClr>
            </a:outerShdw>
          </a:effectLst>
        </p:spPr>
        <p:txBody>
          <a:bodyPr spcFirstLastPara="1" wrap="square" lIns="0" tIns="0" rIns="0" bIns="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3790588"/>
            <a:ext cx="3429000" cy="1200300"/>
          </a:xfrm>
          <a:prstGeom prst="rect">
            <a:avLst/>
          </a:prstGeom>
          <a:noFill/>
          <a:ln>
            <a:noFill/>
          </a:ln>
          <a:effectLst>
            <a:outerShdw blurRad="254000" algn="tl" rotWithShape="0">
              <a:srgbClr val="000000">
                <a:alpha val="40000"/>
              </a:srgbClr>
            </a:outerShdw>
          </a:effectLst>
        </p:spPr>
        <p:txBody>
          <a:bodyPr spcFirstLastPara="1" wrap="square" lIns="0" tIns="0" rIns="0" bIns="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chemeClr val="lt1"/>
              </a:buClr>
              <a:buSzPts val="600"/>
              <a:buNone/>
              <a:defRPr sz="600">
                <a:solidFill>
                  <a:schemeClr val="lt1"/>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3">
            <a:alphaModFix/>
          </a:blip>
          <a:srcRect/>
          <a:stretch/>
        </p:blipFill>
        <p:spPr>
          <a:xfrm>
            <a:off x="285750" y="258592"/>
            <a:ext cx="1904954" cy="6349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2" name="Google Shape;72;p11"/>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3" name="Google Shape;73;p1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9" name="Google Shape;79;p12"/>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0" name="Google Shape;80;p1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2"/>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4" name="Google Shape;84;p1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9" name="Google Shape;99;p15"/>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0" name="Google Shape;100;p1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6" name="Google Shape;106;p16"/>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7" name="Google Shape;107;p1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6"/>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1" name="Google Shape;111;p16"/>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4" name="Google Shape;114;p17"/>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5" name="Google Shape;115;p1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17"/>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0"/>
        <p:cNvGrpSpPr/>
        <p:nvPr/>
      </p:nvGrpSpPr>
      <p:grpSpPr>
        <a:xfrm>
          <a:off x="0" y="0"/>
          <a:ext cx="0" cy="0"/>
          <a:chOff x="0" y="0"/>
          <a:chExt cx="0" cy="0"/>
        </a:xfrm>
      </p:grpSpPr>
      <p:sp>
        <p:nvSpPr>
          <p:cNvPr id="121" name="Google Shape;121;p18"/>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2" name="Google Shape;122;p1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18"/>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18"/>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18"/>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27"/>
        <p:cNvGrpSpPr/>
        <p:nvPr/>
      </p:nvGrpSpPr>
      <p:grpSpPr>
        <a:xfrm>
          <a:off x="0" y="0"/>
          <a:ext cx="0" cy="0"/>
          <a:chOff x="0" y="0"/>
          <a:chExt cx="0" cy="0"/>
        </a:xfrm>
      </p:grpSpPr>
      <p:sp>
        <p:nvSpPr>
          <p:cNvPr id="128" name="Google Shape;128;p19"/>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9" name="Google Shape;129;p1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2" name="Google Shape;132;p19"/>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0"/>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139" name="Google Shape;139;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40" name="Google Shape;140;p20"/>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a:stretch/>
        </p:blipFill>
        <p:spPr>
          <a:xfrm>
            <a:off x="684768" y="4310397"/>
            <a:ext cx="1358768" cy="4076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2"/>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5" name="Google Shape;155;p23"/>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6" name="Google Shape;156;p2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3"/>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2" name="Google Shape;162;p24"/>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3" name="Google Shape;163;p2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4"/>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7" name="Google Shape;167;p2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68"/>
        <p:cNvGrpSpPr/>
        <p:nvPr/>
      </p:nvGrpSpPr>
      <p:grpSpPr>
        <a:xfrm>
          <a:off x="0" y="0"/>
          <a:ext cx="0" cy="0"/>
          <a:chOff x="0" y="0"/>
          <a:chExt cx="0" cy="0"/>
        </a:xfrm>
      </p:grpSpPr>
      <p:sp>
        <p:nvSpPr>
          <p:cNvPr id="169" name="Google Shape;169;p25"/>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0" name="Google Shape;170;p25"/>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2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5" name="Google Shape;175;p2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76"/>
        <p:cNvGrpSpPr/>
        <p:nvPr/>
      </p:nvGrpSpPr>
      <p:grpSpPr>
        <a:xfrm>
          <a:off x="0" y="0"/>
          <a:ext cx="0" cy="0"/>
          <a:chOff x="0" y="0"/>
          <a:chExt cx="0" cy="0"/>
        </a:xfrm>
      </p:grpSpPr>
      <p:sp>
        <p:nvSpPr>
          <p:cNvPr id="177" name="Google Shape;177;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8" name="Google Shape;178;p2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6"/>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1" name="Google Shape;181;p2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2" name="Google Shape;182;p26"/>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5" name="Google Shape;185;p2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8" name="Google Shape;188;p27"/>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1" name="Google Shape;191;p28"/>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2" name="Google Shape;192;p2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8"/>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2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8" name="Google Shape;198;p29"/>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9" name="Google Shape;199;p2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2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29"/>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3" name="Google Shape;203;p29"/>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04"/>
        <p:cNvGrpSpPr/>
        <p:nvPr/>
      </p:nvGrpSpPr>
      <p:grpSpPr>
        <a:xfrm>
          <a:off x="0" y="0"/>
          <a:ext cx="0" cy="0"/>
          <a:chOff x="0" y="0"/>
          <a:chExt cx="0" cy="0"/>
        </a:xfrm>
      </p:grpSpPr>
      <p:sp>
        <p:nvSpPr>
          <p:cNvPr id="205" name="Google Shape;205;p30"/>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6" name="Google Shape;206;p30"/>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7" name="Google Shape;207;p3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3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0"/>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7" name="Google Shape;27;p4"/>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12"/>
        <p:cNvGrpSpPr/>
        <p:nvPr/>
      </p:nvGrpSpPr>
      <p:grpSpPr>
        <a:xfrm>
          <a:off x="0" y="0"/>
          <a:ext cx="0" cy="0"/>
          <a:chOff x="0" y="0"/>
          <a:chExt cx="0" cy="0"/>
        </a:xfrm>
      </p:grpSpPr>
      <p:sp>
        <p:nvSpPr>
          <p:cNvPr id="213" name="Google Shape;213;p31"/>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4" name="Google Shape;214;p3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1"/>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1"/>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8" name="Google Shape;218;p31"/>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19"/>
        <p:cNvGrpSpPr/>
        <p:nvPr/>
      </p:nvGrpSpPr>
      <p:grpSpPr>
        <a:xfrm>
          <a:off x="0" y="0"/>
          <a:ext cx="0" cy="0"/>
          <a:chOff x="0" y="0"/>
          <a:chExt cx="0" cy="0"/>
        </a:xfrm>
      </p:grpSpPr>
      <p:sp>
        <p:nvSpPr>
          <p:cNvPr id="220" name="Google Shape;220;p32"/>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1" name="Google Shape;221;p3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2"/>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4" name="Google Shape;224;p32"/>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225"/>
        <p:cNvGrpSpPr/>
        <p:nvPr/>
      </p:nvGrpSpPr>
      <p:grpSpPr>
        <a:xfrm>
          <a:off x="0" y="0"/>
          <a:ext cx="0" cy="0"/>
          <a:chOff x="0" y="0"/>
          <a:chExt cx="0" cy="0"/>
        </a:xfrm>
      </p:grpSpPr>
      <p:sp>
        <p:nvSpPr>
          <p:cNvPr id="226" name="Google Shape;226;p3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Clr>
                <a:srgbClr val="635C5B"/>
              </a:buClr>
              <a:buSzPts val="1800"/>
              <a:buChar char="•"/>
              <a:defRPr/>
            </a:lvl1pPr>
            <a:lvl2pPr marL="914400" lvl="1" indent="-342900" algn="l" rtl="0">
              <a:lnSpc>
                <a:spcPct val="100000"/>
              </a:lnSpc>
              <a:spcBef>
                <a:spcPts val="1200"/>
              </a:spcBef>
              <a:spcAft>
                <a:spcPts val="0"/>
              </a:spcAft>
              <a:buClr>
                <a:srgbClr val="635C5B"/>
              </a:buClr>
              <a:buSzPts val="1800"/>
              <a:buChar char="–"/>
              <a:defRPr/>
            </a:lvl2pPr>
            <a:lvl3pPr marL="1371600" lvl="2" indent="-342900" algn="l" rtl="0">
              <a:lnSpc>
                <a:spcPct val="100000"/>
              </a:lnSpc>
              <a:spcBef>
                <a:spcPts val="1200"/>
              </a:spcBef>
              <a:spcAft>
                <a:spcPts val="0"/>
              </a:spcAft>
              <a:buClr>
                <a:srgbClr val="6C6463"/>
              </a:buClr>
              <a:buSzPts val="1800"/>
              <a:buChar char="•"/>
              <a:defRPr/>
            </a:lvl3pPr>
            <a:lvl4pPr marL="1828800" lvl="3" indent="-342900" algn="l" rtl="0">
              <a:lnSpc>
                <a:spcPct val="100000"/>
              </a:lnSpc>
              <a:spcBef>
                <a:spcPts val="360"/>
              </a:spcBef>
              <a:spcAft>
                <a:spcPts val="0"/>
              </a:spcAft>
              <a:buClr>
                <a:srgbClr val="6C6463"/>
              </a:buClr>
              <a:buSzPts val="1800"/>
              <a:buChar char="–"/>
              <a:defRPr/>
            </a:lvl4pPr>
            <a:lvl5pPr marL="2286000" lvl="4" indent="-342900" algn="l" rtl="0">
              <a:lnSpc>
                <a:spcPct val="100000"/>
              </a:lnSpc>
              <a:spcBef>
                <a:spcPts val="360"/>
              </a:spcBef>
              <a:spcAft>
                <a:spcPts val="0"/>
              </a:spcAft>
              <a:buClr>
                <a:srgbClr val="6C6463"/>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7" name="Google Shape;227;p3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3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Arial"/>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1"/>
        <p:cNvGrpSpPr/>
        <p:nvPr/>
      </p:nvGrpSpPr>
      <p:grpSpPr>
        <a:xfrm>
          <a:off x="0" y="0"/>
          <a:ext cx="0" cy="0"/>
          <a:chOff x="0" y="0"/>
          <a:chExt cx="0" cy="0"/>
        </a:xfrm>
      </p:grpSpPr>
      <p:sp>
        <p:nvSpPr>
          <p:cNvPr id="232" name="Google Shape;232;p34"/>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3" name="Google Shape;233;p34"/>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2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34" name="Google Shape;234;p34"/>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800"/>
              <a:buNone/>
              <a:defRPr>
                <a:solidFill>
                  <a:srgbClr val="FFFFFF"/>
                </a:solidFill>
                <a:latin typeface="Gill Sans"/>
                <a:ea typeface="Gill Sans"/>
                <a:cs typeface="Gill Sans"/>
                <a:sym typeface="Gill Sans"/>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7" name="Google Shape;237;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38" name="Google Shape;23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3"/>
        <p:cNvGrpSpPr/>
        <p:nvPr/>
      </p:nvGrpSpPr>
      <p:grpSpPr>
        <a:xfrm>
          <a:off x="0" y="0"/>
          <a:ext cx="0" cy="0"/>
          <a:chOff x="0" y="0"/>
          <a:chExt cx="0" cy="0"/>
        </a:xfrm>
      </p:grpSpPr>
      <p:sp>
        <p:nvSpPr>
          <p:cNvPr id="34" name="Google Shape;34;p5"/>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 name="Google Shape;35;p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 name="Google Shape;39;p5"/>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C6463"/>
              </a:buClr>
              <a:buSzPts val="1800"/>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7"/>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t="11529" b="5586"/>
          <a:stretch/>
        </p:blipFill>
        <p:spPr>
          <a:xfrm>
            <a:off x="152399" y="152761"/>
            <a:ext cx="8839200" cy="4837977"/>
          </a:xfrm>
          <a:prstGeom prst="rect">
            <a:avLst/>
          </a:prstGeom>
          <a:noFill/>
          <a:ln>
            <a:noFill/>
          </a:ln>
        </p:spPr>
      </p:pic>
      <p:sp>
        <p:nvSpPr>
          <p:cNvPr id="54" name="Google Shape;54;p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9"/>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2" name="Google Shape;62;p9"/>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3" name="Google Shape;63;p9"/>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6" name="Google Shape;66;p1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Portfolio Reviews</a:t>
            </a:r>
            <a:endParaRPr dirty="0"/>
          </a:p>
        </p:txBody>
      </p:sp>
      <p:sp>
        <p:nvSpPr>
          <p:cNvPr id="244" name="Google Shape;244;p36"/>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a:t>Making them less burdensome and more useful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t>Benefits of this model</a:t>
            </a:r>
            <a:endParaRPr dirty="0"/>
          </a:p>
        </p:txBody>
      </p:sp>
      <p:sp>
        <p:nvSpPr>
          <p:cNvPr id="423" name="Google Shape;423;p45"/>
          <p:cNvSpPr txBox="1">
            <a:spLocks noGrp="1"/>
          </p:cNvSpPr>
          <p:nvPr>
            <p:ph type="body" idx="1"/>
          </p:nvPr>
        </p:nvSpPr>
        <p:spPr>
          <a:xfrm>
            <a:off x="685800" y="1286650"/>
            <a:ext cx="4146900" cy="31749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
              <a:t>Systematizes our PR process - more efficient, deeper analysis</a:t>
            </a:r>
            <a:endParaRPr/>
          </a:p>
          <a:p>
            <a:pPr marL="457200" lvl="0" indent="-342900" algn="l" rtl="0">
              <a:spcBef>
                <a:spcPts val="1000"/>
              </a:spcBef>
              <a:spcAft>
                <a:spcPts val="0"/>
              </a:spcAft>
              <a:buSzPts val="1800"/>
              <a:buChar char="•"/>
            </a:pPr>
            <a:r>
              <a:rPr lang="en"/>
              <a:t>Connects PRs to other required Program Cycle actions, adding value while reducing burden on each of them</a:t>
            </a:r>
            <a:endParaRPr/>
          </a:p>
          <a:p>
            <a:pPr marL="457200" lvl="0" indent="-342900" algn="l" rtl="0">
              <a:spcBef>
                <a:spcPts val="1000"/>
              </a:spcBef>
              <a:spcAft>
                <a:spcPts val="0"/>
              </a:spcAft>
              <a:buSzPts val="1800"/>
              <a:buChar char="•"/>
            </a:pPr>
            <a:r>
              <a:rPr lang="en"/>
              <a:t>Ensures that we invest our time in </a:t>
            </a:r>
            <a:r>
              <a:rPr lang="en" i="1"/>
              <a:t>learning </a:t>
            </a:r>
            <a:r>
              <a:rPr lang="en"/>
              <a:t>in order to inform any necessary adaptations and exceed our development objectives</a:t>
            </a:r>
            <a:endParaRPr/>
          </a:p>
          <a:p>
            <a:pPr marL="457200" lvl="0" indent="-342900" algn="l" rtl="0">
              <a:spcBef>
                <a:spcPts val="1000"/>
              </a:spcBef>
              <a:spcAft>
                <a:spcPts val="1000"/>
              </a:spcAft>
              <a:buSzPts val="1800"/>
              <a:buChar char="•"/>
            </a:pPr>
            <a:r>
              <a:rPr lang="en"/>
              <a:t>Builds a learning community with our partners</a:t>
            </a:r>
            <a:endParaRPr/>
          </a:p>
        </p:txBody>
      </p:sp>
      <p:pic>
        <p:nvPicPr>
          <p:cNvPr id="424" name="Google Shape;424;p45" descr="Graphic of abstract shapes of 5 people in a line celebrating with noisemakers"/>
          <p:cNvPicPr preferRelativeResize="0"/>
          <p:nvPr/>
        </p:nvPicPr>
        <p:blipFill>
          <a:blip r:embed="rId3">
            <a:alphaModFix/>
          </a:blip>
          <a:stretch>
            <a:fillRect/>
          </a:stretch>
        </p:blipFill>
        <p:spPr>
          <a:xfrm>
            <a:off x="4871447" y="1337900"/>
            <a:ext cx="3979800" cy="307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685804" y="423410"/>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solidFill>
                  <a:schemeClr val="dk2"/>
                </a:solidFill>
              </a:rPr>
              <a:t>Why do we do Portfolio Reviews?</a:t>
            </a:r>
            <a:endParaRPr>
              <a:solidFill>
                <a:schemeClr val="dk2"/>
              </a:solidFill>
            </a:endParaRPr>
          </a:p>
        </p:txBody>
      </p:sp>
      <p:sp>
        <p:nvSpPr>
          <p:cNvPr id="250" name="Google Shape;250;p37"/>
          <p:cNvSpPr txBox="1">
            <a:spLocks noGrp="1"/>
          </p:cNvSpPr>
          <p:nvPr>
            <p:ph type="body" idx="1"/>
          </p:nvPr>
        </p:nvSpPr>
        <p:spPr>
          <a:xfrm>
            <a:off x="232150" y="1050700"/>
            <a:ext cx="8720100" cy="3174900"/>
          </a:xfrm>
          <a:prstGeom prst="rect">
            <a:avLst/>
          </a:prstGeom>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
              <a:t>ADS 201 requires that missions complete </a:t>
            </a:r>
            <a:r>
              <a:rPr lang="en" b="1">
                <a:solidFill>
                  <a:schemeClr val="lt2"/>
                </a:solidFill>
              </a:rPr>
              <a:t>one portfolio review per year that focuses on strategy-level results:</a:t>
            </a:r>
            <a:endParaRPr b="1">
              <a:solidFill>
                <a:schemeClr val="lt2"/>
              </a:solidFill>
            </a:endParaRPr>
          </a:p>
          <a:p>
            <a:pPr marL="914400" lvl="1" indent="-342900" algn="l" rtl="0">
              <a:spcBef>
                <a:spcPts val="0"/>
              </a:spcBef>
              <a:spcAft>
                <a:spcPts val="0"/>
              </a:spcAft>
              <a:buSzPts val="1800"/>
              <a:buChar char="–"/>
            </a:pPr>
            <a:r>
              <a:rPr lang="en"/>
              <a:t>Progress toward achieving CDCS DOs; expectations regarding future progress</a:t>
            </a:r>
            <a:endParaRPr/>
          </a:p>
          <a:p>
            <a:pPr marL="914400" lvl="1" indent="-342900" algn="l" rtl="0">
              <a:spcBef>
                <a:spcPts val="0"/>
              </a:spcBef>
              <a:spcAft>
                <a:spcPts val="0"/>
              </a:spcAft>
              <a:buSzPts val="1800"/>
              <a:buChar char="–"/>
            </a:pPr>
            <a:r>
              <a:rPr lang="en"/>
              <a:t>Country and regional </a:t>
            </a:r>
            <a:r>
              <a:rPr lang="en" b="1">
                <a:solidFill>
                  <a:schemeClr val="lt2"/>
                </a:solidFill>
              </a:rPr>
              <a:t>trends and how the context is evolving</a:t>
            </a:r>
            <a:endParaRPr b="1">
              <a:solidFill>
                <a:schemeClr val="lt2"/>
              </a:solidFill>
            </a:endParaRPr>
          </a:p>
          <a:p>
            <a:pPr marL="914400" lvl="1" indent="-342900" algn="l" rtl="0">
              <a:spcBef>
                <a:spcPts val="0"/>
              </a:spcBef>
              <a:spcAft>
                <a:spcPts val="0"/>
              </a:spcAft>
              <a:buSzPts val="1800"/>
              <a:buChar char="–"/>
            </a:pPr>
            <a:r>
              <a:rPr lang="en"/>
              <a:t>The </a:t>
            </a:r>
            <a:r>
              <a:rPr lang="en" b="1">
                <a:solidFill>
                  <a:schemeClr val="lt2"/>
                </a:solidFill>
              </a:rPr>
              <a:t>status of key risks, critical assumptions, and implications for performance</a:t>
            </a:r>
            <a:r>
              <a:rPr lang="en"/>
              <a:t> of the CDCS and activities</a:t>
            </a:r>
            <a:endParaRPr/>
          </a:p>
          <a:p>
            <a:pPr marL="914400" lvl="1" indent="-342900" algn="l" rtl="0">
              <a:spcBef>
                <a:spcPts val="0"/>
              </a:spcBef>
              <a:spcAft>
                <a:spcPts val="0"/>
              </a:spcAft>
              <a:buSzPts val="1800"/>
              <a:buChar char="–"/>
            </a:pPr>
            <a:r>
              <a:rPr lang="en"/>
              <a:t>The extent to which IPs collect and use feedback from beneficiaries</a:t>
            </a:r>
            <a:endParaRPr/>
          </a:p>
          <a:p>
            <a:pPr marL="914400" lvl="1" indent="-342900" algn="l" rtl="0">
              <a:spcBef>
                <a:spcPts val="0"/>
              </a:spcBef>
              <a:spcAft>
                <a:spcPts val="0"/>
              </a:spcAft>
              <a:buSzPts val="1800"/>
              <a:buChar char="–"/>
            </a:pPr>
            <a:r>
              <a:rPr lang="en" b="1">
                <a:solidFill>
                  <a:schemeClr val="lt2"/>
                </a:solidFill>
              </a:rPr>
              <a:t>What USAID has learned</a:t>
            </a:r>
            <a:r>
              <a:rPr lang="en"/>
              <a:t> from monitoring data, evaluations, beneficiary feedback, etc.</a:t>
            </a:r>
            <a:endParaRPr/>
          </a:p>
          <a:p>
            <a:pPr marL="914400" lvl="1" indent="-342900" algn="l" rtl="0">
              <a:spcBef>
                <a:spcPts val="0"/>
              </a:spcBef>
              <a:spcAft>
                <a:spcPts val="0"/>
              </a:spcAft>
              <a:buSzPts val="1800"/>
              <a:buChar char="–"/>
            </a:pPr>
            <a:r>
              <a:rPr lang="en" b="1">
                <a:solidFill>
                  <a:schemeClr val="lt2"/>
                </a:solidFill>
              </a:rPr>
              <a:t>Opportunities to adapt</a:t>
            </a:r>
            <a:r>
              <a:rPr lang="en"/>
              <a:t> as a result of learning</a:t>
            </a:r>
            <a:endParaRPr/>
          </a:p>
          <a:p>
            <a:pPr marL="914400" lvl="1" indent="-342900" algn="l" rtl="0">
              <a:spcBef>
                <a:spcPts val="0"/>
              </a:spcBef>
              <a:spcAft>
                <a:spcPts val="0"/>
              </a:spcAft>
              <a:buSzPts val="1800"/>
              <a:buChar char="–"/>
            </a:pPr>
            <a:r>
              <a:rPr lang="en"/>
              <a:t>The </a:t>
            </a:r>
            <a:r>
              <a:rPr lang="en" b="1">
                <a:solidFill>
                  <a:schemeClr val="lt2"/>
                </a:solidFill>
              </a:rPr>
              <a:t>status of cross-cutting themes</a:t>
            </a:r>
            <a:endParaRPr b="1">
              <a:solidFill>
                <a:schemeClr val="lt2"/>
              </a:solidFill>
            </a:endParaRPr>
          </a:p>
          <a:p>
            <a:pPr marL="914400" lvl="1" indent="-342900" algn="l" rtl="0">
              <a:spcBef>
                <a:spcPts val="0"/>
              </a:spcBef>
              <a:spcAft>
                <a:spcPts val="0"/>
              </a:spcAft>
              <a:buSzPts val="1800"/>
              <a:buChar char="–"/>
            </a:pPr>
            <a:r>
              <a:rPr lang="en"/>
              <a:t>The allocation and management of resources</a:t>
            </a:r>
            <a:endParaRPr/>
          </a:p>
          <a:p>
            <a:pPr marL="914400" lvl="1" indent="-342900" algn="l" rtl="0">
              <a:spcBef>
                <a:spcPts val="0"/>
              </a:spcBef>
              <a:spcAft>
                <a:spcPts val="0"/>
              </a:spcAft>
              <a:buSzPts val="1800"/>
              <a:buChar char="–"/>
            </a:pPr>
            <a:r>
              <a:rPr lang="en"/>
              <a:t>Status of actions in Post-Evaluation Action Plans</a:t>
            </a:r>
            <a:endParaRPr/>
          </a:p>
          <a:p>
            <a:pPr marL="914400" lvl="1" indent="-342900" algn="l" rtl="0">
              <a:spcBef>
                <a:spcPts val="0"/>
              </a:spcBef>
              <a:spcAft>
                <a:spcPts val="0"/>
              </a:spcAft>
              <a:buSzPts val="1800"/>
              <a:buChar char="–"/>
            </a:pPr>
            <a:r>
              <a:rPr lang="en" b="1">
                <a:solidFill>
                  <a:schemeClr val="lt2"/>
                </a:solidFill>
              </a:rPr>
              <a:t>Challenges and next steps</a:t>
            </a:r>
            <a:r>
              <a:rPr lang="en"/>
              <a:t> for improving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Problem Statement</a:t>
            </a:r>
            <a:endParaRPr/>
          </a:p>
        </p:txBody>
      </p:sp>
      <p:sp>
        <p:nvSpPr>
          <p:cNvPr id="256" name="Google Shape;256;p38"/>
          <p:cNvSpPr txBox="1">
            <a:spLocks noGrp="1"/>
          </p:cNvSpPr>
          <p:nvPr>
            <p:ph type="body" idx="1"/>
          </p:nvPr>
        </p:nvSpPr>
        <p:spPr>
          <a:xfrm>
            <a:off x="685800" y="1286650"/>
            <a:ext cx="4240200" cy="278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Portfolio Reviews often are…</a:t>
            </a:r>
            <a:endParaRPr/>
          </a:p>
          <a:p>
            <a:pPr marL="457200" lvl="0" indent="-342900" algn="l" rtl="0">
              <a:spcBef>
                <a:spcPts val="800"/>
              </a:spcBef>
              <a:spcAft>
                <a:spcPts val="0"/>
              </a:spcAft>
              <a:buSzPts val="1800"/>
              <a:buChar char="•"/>
            </a:pPr>
            <a:r>
              <a:rPr lang="en"/>
              <a:t>A huge burden to prepare - </a:t>
            </a:r>
            <a:r>
              <a:rPr lang="en">
                <a:highlight>
                  <a:srgbClr val="FFFF00"/>
                </a:highlight>
              </a:rPr>
              <a:t>cite average estimated LOE from survey</a:t>
            </a:r>
            <a:endParaRPr>
              <a:highlight>
                <a:srgbClr val="FFFF00"/>
              </a:highlight>
            </a:endParaRPr>
          </a:p>
          <a:p>
            <a:pPr marL="457200" lvl="0" indent="-342900" algn="l" rtl="0">
              <a:spcBef>
                <a:spcPts val="1000"/>
              </a:spcBef>
              <a:spcAft>
                <a:spcPts val="0"/>
              </a:spcAft>
              <a:buSzPts val="1800"/>
              <a:buChar char="•"/>
            </a:pPr>
            <a:r>
              <a:rPr lang="en"/>
              <a:t>Focused on activity-level (rather than strategic) reporting </a:t>
            </a:r>
            <a:endParaRPr/>
          </a:p>
          <a:p>
            <a:pPr marL="457200" lvl="0" indent="-342900" algn="l" rtl="0">
              <a:spcBef>
                <a:spcPts val="1000"/>
              </a:spcBef>
              <a:spcAft>
                <a:spcPts val="0"/>
              </a:spcAft>
              <a:buSzPts val="1800"/>
              <a:buChar char="•"/>
            </a:pPr>
            <a:r>
              <a:rPr lang="en"/>
              <a:t>A “box checking” exercise that doesn’t usually inform learning or adaptation</a:t>
            </a:r>
            <a:endParaRPr/>
          </a:p>
          <a:p>
            <a:pPr marL="457200" lvl="0" indent="-342900" algn="l" rtl="0">
              <a:spcBef>
                <a:spcPts val="1000"/>
              </a:spcBef>
              <a:spcAft>
                <a:spcPts val="1000"/>
              </a:spcAft>
              <a:buSzPts val="1800"/>
              <a:buChar char="•"/>
            </a:pPr>
            <a:r>
              <a:rPr lang="en" b="1"/>
              <a:t>Boring!</a:t>
            </a:r>
            <a:endParaRPr b="1"/>
          </a:p>
        </p:txBody>
      </p:sp>
      <p:pic>
        <p:nvPicPr>
          <p:cNvPr id="257" name="Google Shape;257;p38" descr="A cartoon of a man laying on his back buried in paperwork"/>
          <p:cNvPicPr preferRelativeResize="0"/>
          <p:nvPr/>
        </p:nvPicPr>
        <p:blipFill>
          <a:blip r:embed="rId3">
            <a:alphaModFix/>
          </a:blip>
          <a:stretch>
            <a:fillRect/>
          </a:stretch>
        </p:blipFill>
        <p:spPr>
          <a:xfrm>
            <a:off x="4926000" y="1137010"/>
            <a:ext cx="3702550" cy="2869475"/>
          </a:xfrm>
          <a:prstGeom prst="rect">
            <a:avLst/>
          </a:prstGeom>
          <a:noFill/>
          <a:ln>
            <a:noFill/>
          </a:ln>
        </p:spPr>
      </p:pic>
      <p:sp>
        <p:nvSpPr>
          <p:cNvPr id="258" name="Google Shape;258;p38"/>
          <p:cNvSpPr txBox="1"/>
          <p:nvPr/>
        </p:nvSpPr>
        <p:spPr>
          <a:xfrm>
            <a:off x="652925" y="4294725"/>
            <a:ext cx="7805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2"/>
                </a:solidFill>
                <a:latin typeface="Gill Sans"/>
                <a:ea typeface="Gill Sans"/>
                <a:cs typeface="Gill Sans"/>
                <a:sym typeface="Gill Sans"/>
              </a:rPr>
              <a:t>Why are we spending so much of our time on something that doesn’t help us??</a:t>
            </a:r>
            <a:endParaRPr sz="1600" b="1">
              <a:solidFill>
                <a:schemeClr val="lt2"/>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Let’s try something different</a:t>
            </a:r>
            <a:endParaRPr/>
          </a:p>
        </p:txBody>
      </p:sp>
      <p:sp>
        <p:nvSpPr>
          <p:cNvPr id="264" name="Google Shape;264;p39"/>
          <p:cNvSpPr txBox="1">
            <a:spLocks noGrp="1"/>
          </p:cNvSpPr>
          <p:nvPr>
            <p:ph type="body" idx="1"/>
          </p:nvPr>
        </p:nvSpPr>
        <p:spPr>
          <a:xfrm>
            <a:off x="685800" y="1286650"/>
            <a:ext cx="4871100" cy="317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Objectives:</a:t>
            </a:r>
            <a:endParaRPr/>
          </a:p>
          <a:p>
            <a:pPr marL="457200" lvl="0" indent="-342900" algn="l" rtl="0">
              <a:spcBef>
                <a:spcPts val="800"/>
              </a:spcBef>
              <a:spcAft>
                <a:spcPts val="0"/>
              </a:spcAft>
              <a:buSzPts val="1800"/>
              <a:buAutoNum type="arabicPeriod"/>
            </a:pPr>
            <a:r>
              <a:rPr lang="en"/>
              <a:t>Understand how our activities are contributing to CDCS-level results.</a:t>
            </a:r>
            <a:endParaRPr/>
          </a:p>
          <a:p>
            <a:pPr marL="457200" lvl="0" indent="-342900" algn="l" rtl="0">
              <a:spcBef>
                <a:spcPts val="1000"/>
              </a:spcBef>
              <a:spcAft>
                <a:spcPts val="0"/>
              </a:spcAft>
              <a:buSzPts val="1800"/>
              <a:buAutoNum type="arabicPeriod"/>
            </a:pPr>
            <a:r>
              <a:rPr lang="en"/>
              <a:t>Learn from implementation so far and changes in context, in order to adapt our existing activities and design new ones.</a:t>
            </a:r>
            <a:endParaRPr/>
          </a:p>
          <a:p>
            <a:pPr marL="457200" lvl="0" indent="-342900" algn="l" rtl="0">
              <a:spcBef>
                <a:spcPts val="1000"/>
              </a:spcBef>
              <a:spcAft>
                <a:spcPts val="0"/>
              </a:spcAft>
              <a:buSzPts val="1800"/>
              <a:buAutoNum type="arabicPeriod"/>
            </a:pPr>
            <a:r>
              <a:rPr lang="en"/>
              <a:t>Foster trust-based relationships for learning along with our partners and problem-solve together.</a:t>
            </a:r>
            <a:endParaRPr/>
          </a:p>
          <a:p>
            <a:pPr marL="457200" lvl="0" indent="-342900" algn="l" rtl="0">
              <a:spcBef>
                <a:spcPts val="1000"/>
              </a:spcBef>
              <a:spcAft>
                <a:spcPts val="1000"/>
              </a:spcAft>
              <a:buSzPts val="1800"/>
              <a:buAutoNum type="arabicPeriod"/>
            </a:pPr>
            <a:r>
              <a:rPr lang="en"/>
              <a:t>Systematically collect data to inform PPR, ABR, programmatic and/or operational adaptations we can make, MCST, next CDCS.</a:t>
            </a:r>
            <a:endParaRPr/>
          </a:p>
        </p:txBody>
      </p:sp>
      <p:pic>
        <p:nvPicPr>
          <p:cNvPr id="265" name="Google Shape;265;p39" descr="USAID's Program Cycle graphic"/>
          <p:cNvPicPr preferRelativeResize="0"/>
          <p:nvPr/>
        </p:nvPicPr>
        <p:blipFill>
          <a:blip r:embed="rId3">
            <a:alphaModFix/>
          </a:blip>
          <a:stretch>
            <a:fillRect/>
          </a:stretch>
        </p:blipFill>
        <p:spPr>
          <a:xfrm>
            <a:off x="5645750" y="823710"/>
            <a:ext cx="3048000" cy="30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 name="Title 1">
            <a:extLst>
              <a:ext uri="{FF2B5EF4-FFF2-40B4-BE49-F238E27FC236}">
                <a16:creationId xmlns:a16="http://schemas.microsoft.com/office/drawing/2014/main" id="{70A09C8B-CF99-3CDF-42B5-DCC07665283B}"/>
              </a:ext>
            </a:extLst>
          </p:cNvPr>
          <p:cNvSpPr>
            <a:spLocks noGrp="1"/>
          </p:cNvSpPr>
          <p:nvPr>
            <p:ph type="title"/>
          </p:nvPr>
        </p:nvSpPr>
        <p:spPr>
          <a:xfrm>
            <a:off x="686104" y="359852"/>
            <a:ext cx="7772400" cy="458100"/>
          </a:xfrm>
        </p:spPr>
        <p:txBody>
          <a:bodyPr/>
          <a:lstStyle/>
          <a:p>
            <a:r>
              <a:rPr lang="en-US" sz="1000" dirty="0">
                <a:solidFill>
                  <a:schemeClr val="bg1">
                    <a:lumMod val="85000"/>
                  </a:schemeClr>
                </a:solidFill>
              </a:rPr>
              <a:t>Annual Strategic</a:t>
            </a:r>
            <a:r>
              <a:rPr lang="en-US" sz="1000" baseline="0" dirty="0">
                <a:solidFill>
                  <a:schemeClr val="bg1">
                    <a:lumMod val="85000"/>
                  </a:schemeClr>
                </a:solidFill>
              </a:rPr>
              <a:t> Portfolio Review Process Map</a:t>
            </a:r>
            <a:endParaRPr lang="en-US" sz="1000" dirty="0">
              <a:solidFill>
                <a:schemeClr val="bg1">
                  <a:lumMod val="85000"/>
                </a:schemeClr>
              </a:solidFill>
            </a:endParaRPr>
          </a:p>
        </p:txBody>
      </p:sp>
      <p:grpSp>
        <p:nvGrpSpPr>
          <p:cNvPr id="270" name="Google Shape;270;p40" descr="Process map depicting step 1 Field-based learning reviews, step 2 All IP meeting hosted by Mission Director, feeding into step 3 Mission internal discussion on learning and next steps"/>
          <p:cNvGrpSpPr/>
          <p:nvPr/>
        </p:nvGrpSpPr>
        <p:grpSpPr>
          <a:xfrm>
            <a:off x="344625" y="1135575"/>
            <a:ext cx="5847300" cy="3884700"/>
            <a:chOff x="268425" y="678375"/>
            <a:chExt cx="5847300" cy="3884700"/>
          </a:xfrm>
        </p:grpSpPr>
        <p:sp>
          <p:nvSpPr>
            <p:cNvPr id="271" name="Google Shape;271;p40"/>
            <p:cNvSpPr txBox="1"/>
            <p:nvPr/>
          </p:nvSpPr>
          <p:spPr>
            <a:xfrm>
              <a:off x="357625" y="738200"/>
              <a:ext cx="3081000" cy="1508400"/>
            </a:xfrm>
            <a:prstGeom prst="rect">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Gill Sans"/>
                <a:buAutoNum type="arabicPeriod"/>
              </a:pPr>
              <a:r>
                <a:rPr lang="en" b="1">
                  <a:solidFill>
                    <a:srgbClr val="FFFFFF"/>
                  </a:solidFill>
                  <a:latin typeface="Gill Sans"/>
                  <a:ea typeface="Gill Sans"/>
                  <a:cs typeface="Gill Sans"/>
                  <a:sym typeface="Gill Sans"/>
                </a:rPr>
                <a:t>Field-based learning reviews</a:t>
              </a:r>
              <a:endParaRPr b="1">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Focuses on strategic learning questions at select sites</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Provides cross-learning opportunity for IPs and USAID tech teams</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Informs program implementation and adaptation.</a:t>
              </a:r>
              <a:endParaRPr sz="1200">
                <a:solidFill>
                  <a:srgbClr val="FFFFFF"/>
                </a:solidFill>
                <a:latin typeface="Gill Sans"/>
                <a:ea typeface="Gill Sans"/>
                <a:cs typeface="Gill Sans"/>
                <a:sym typeface="Gill Sans"/>
              </a:endParaRPr>
            </a:p>
          </p:txBody>
        </p:sp>
        <p:sp>
          <p:nvSpPr>
            <p:cNvPr id="272" name="Google Shape;272;p40"/>
            <p:cNvSpPr txBox="1"/>
            <p:nvPr/>
          </p:nvSpPr>
          <p:spPr>
            <a:xfrm>
              <a:off x="357625" y="2494350"/>
              <a:ext cx="3081000" cy="19701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Gill Sans"/>
                  <a:ea typeface="Gill Sans"/>
                  <a:cs typeface="Gill Sans"/>
                  <a:sym typeface="Gill Sans"/>
                </a:rPr>
                <a:t>2. All IP meeting hosted by MD</a:t>
              </a:r>
              <a:endParaRPr b="1">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Uses the already existing platform of MD annual all-IP meeting to focus on strategic questions</a:t>
              </a:r>
              <a:endParaRPr>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Captures voices of IPs working on national level</a:t>
              </a:r>
              <a:endParaRPr sz="1200">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Triangulates findings from the sites </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Provides a venue for feedback from all IPs to USAID</a:t>
              </a:r>
              <a:endParaRPr sz="1200">
                <a:solidFill>
                  <a:srgbClr val="FFFFFF"/>
                </a:solidFill>
                <a:latin typeface="Gill Sans"/>
                <a:ea typeface="Gill Sans"/>
                <a:cs typeface="Gill Sans"/>
                <a:sym typeface="Gill Sans"/>
              </a:endParaRPr>
            </a:p>
          </p:txBody>
        </p:sp>
        <p:sp>
          <p:nvSpPr>
            <p:cNvPr id="273" name="Google Shape;273;p40"/>
            <p:cNvSpPr txBox="1"/>
            <p:nvPr/>
          </p:nvSpPr>
          <p:spPr>
            <a:xfrm>
              <a:off x="3639775" y="1526600"/>
              <a:ext cx="2367000" cy="1785600"/>
            </a:xfrm>
            <a:prstGeom prst="rect">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FFFF"/>
                  </a:solidFill>
                  <a:latin typeface="Gill Sans"/>
                  <a:ea typeface="Gill Sans"/>
                  <a:cs typeface="Gill Sans"/>
                  <a:sym typeface="Gill Sans"/>
                </a:rPr>
                <a:t>3. Mission-internal discussion on learning and next steps </a:t>
              </a:r>
              <a:endParaRPr>
                <a:solidFill>
                  <a:srgbClr val="FFFFFF"/>
                </a:solidFill>
                <a:latin typeface="Gill Sans"/>
                <a:ea typeface="Gill Sans"/>
                <a:cs typeface="Gill Sans"/>
                <a:sym typeface="Gill Sans"/>
              </a:endParaRPr>
            </a:p>
            <a:p>
              <a:pPr marL="228600" lvl="0" indent="-203200" algn="l" rtl="0">
                <a:spcBef>
                  <a:spcPts val="0"/>
                </a:spcBef>
                <a:spcAft>
                  <a:spcPts val="0"/>
                </a:spcAft>
                <a:buClr>
                  <a:srgbClr val="FFFFFF"/>
                </a:buClr>
                <a:buSzPts val="1400"/>
                <a:buFont typeface="Gill Sans"/>
                <a:buChar char="●"/>
              </a:pPr>
              <a:r>
                <a:rPr lang="en" sz="1200">
                  <a:solidFill>
                    <a:srgbClr val="FFFFFF"/>
                  </a:solidFill>
                  <a:latin typeface="Gill Sans"/>
                  <a:ea typeface="Gill Sans"/>
                  <a:cs typeface="Gill Sans"/>
                  <a:sym typeface="Gill Sans"/>
                </a:rPr>
                <a:t>Triangulates learning from the field and IP meetings </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Action planning based on the learning</a:t>
              </a:r>
              <a:endParaRPr sz="1200">
                <a:solidFill>
                  <a:srgbClr val="FFFFFF"/>
                </a:solidFill>
                <a:latin typeface="Gill Sans"/>
                <a:ea typeface="Gill Sans"/>
                <a:cs typeface="Gill Sans"/>
                <a:sym typeface="Gill Sans"/>
              </a:endParaRPr>
            </a:p>
            <a:p>
              <a:pPr marL="228600" lvl="0" indent="-190500" algn="l" rtl="0">
                <a:spcBef>
                  <a:spcPts val="0"/>
                </a:spcBef>
                <a:spcAft>
                  <a:spcPts val="0"/>
                </a:spcAft>
                <a:buClr>
                  <a:srgbClr val="FFFFFF"/>
                </a:buClr>
                <a:buSzPts val="1200"/>
                <a:buFont typeface="Gill Sans"/>
                <a:buChar char="●"/>
              </a:pPr>
              <a:r>
                <a:rPr lang="en" sz="1200">
                  <a:solidFill>
                    <a:srgbClr val="FFFFFF"/>
                  </a:solidFill>
                  <a:latin typeface="Gill Sans"/>
                  <a:ea typeface="Gill Sans"/>
                  <a:cs typeface="Gill Sans"/>
                  <a:sym typeface="Gill Sans"/>
                </a:rPr>
                <a:t>Informs ABR &amp; PPR</a:t>
              </a:r>
              <a:endParaRPr sz="1200">
                <a:solidFill>
                  <a:srgbClr val="FFFFFF"/>
                </a:solidFill>
                <a:latin typeface="Gill Sans"/>
                <a:ea typeface="Gill Sans"/>
                <a:cs typeface="Gill Sans"/>
                <a:sym typeface="Gill Sans"/>
              </a:endParaRPr>
            </a:p>
          </p:txBody>
        </p:sp>
        <p:sp>
          <p:nvSpPr>
            <p:cNvPr id="274" name="Google Shape;274;p40"/>
            <p:cNvSpPr/>
            <p:nvPr/>
          </p:nvSpPr>
          <p:spPr>
            <a:xfrm>
              <a:off x="268425" y="678375"/>
              <a:ext cx="5847300" cy="3884700"/>
            </a:xfrm>
            <a:prstGeom prst="rect">
              <a:avLst/>
            </a:prstGeom>
            <a:noFill/>
            <a:ln w="2857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40"/>
          <p:cNvSpPr txBox="1"/>
          <p:nvPr/>
        </p:nvSpPr>
        <p:spPr>
          <a:xfrm>
            <a:off x="3779650" y="4125050"/>
            <a:ext cx="2263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BA0C2F"/>
                </a:solidFill>
                <a:latin typeface="Gill Sans"/>
                <a:ea typeface="Gill Sans"/>
                <a:cs typeface="Gill Sans"/>
                <a:sym typeface="Gill Sans"/>
              </a:rPr>
              <a:t>Annual Strategic PR</a:t>
            </a:r>
            <a:endParaRPr sz="1700" b="1">
              <a:solidFill>
                <a:srgbClr val="BA0C2F"/>
              </a:solidFill>
              <a:latin typeface="Gill Sans"/>
              <a:ea typeface="Gill Sans"/>
              <a:cs typeface="Gill Sans"/>
              <a:sym typeface="Gill Sans"/>
            </a:endParaRPr>
          </a:p>
        </p:txBody>
      </p:sp>
      <p:sp>
        <p:nvSpPr>
          <p:cNvPr id="278" name="Google Shape;278;p40"/>
          <p:cNvSpPr/>
          <p:nvPr/>
        </p:nvSpPr>
        <p:spPr>
          <a:xfrm>
            <a:off x="558850" y="217925"/>
            <a:ext cx="13998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Activity Quarterly Reports</a:t>
            </a:r>
            <a:endParaRPr>
              <a:solidFill>
                <a:srgbClr val="000000"/>
              </a:solidFill>
            </a:endParaRPr>
          </a:p>
        </p:txBody>
      </p:sp>
      <p:cxnSp>
        <p:nvCxnSpPr>
          <p:cNvPr id="291" name="Google Shape;291;p40" descr="Line at the far left linking Activity Quarterly Reports to the main process map"/>
          <p:cNvCxnSpPr>
            <a:stCxn id="278" idx="2"/>
            <a:endCxn id="274" idx="0"/>
          </p:cNvCxnSpPr>
          <p:nvPr/>
        </p:nvCxnSpPr>
        <p:spPr>
          <a:xfrm rot="-5400000" flipH="1">
            <a:off x="2152750" y="20225"/>
            <a:ext cx="221400" cy="20094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7" name="Google Shape;277;p40"/>
          <p:cNvSpPr/>
          <p:nvPr/>
        </p:nvSpPr>
        <p:spPr>
          <a:xfrm>
            <a:off x="2024100" y="217925"/>
            <a:ext cx="11025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AMELPs</a:t>
            </a:r>
            <a:endParaRPr>
              <a:solidFill>
                <a:srgbClr val="000000"/>
              </a:solidFill>
            </a:endParaRPr>
          </a:p>
        </p:txBody>
      </p:sp>
      <p:cxnSp>
        <p:nvCxnSpPr>
          <p:cNvPr id="292" name="Google Shape;292;p40" descr="Line to the left linking AMELPs to the main process map"/>
          <p:cNvCxnSpPr>
            <a:stCxn id="277" idx="2"/>
            <a:endCxn id="274" idx="0"/>
          </p:cNvCxnSpPr>
          <p:nvPr/>
        </p:nvCxnSpPr>
        <p:spPr>
          <a:xfrm rot="-5400000" flipH="1">
            <a:off x="2811150" y="678425"/>
            <a:ext cx="221400" cy="6930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9" name="Google Shape;279;p40"/>
          <p:cNvSpPr/>
          <p:nvPr/>
        </p:nvSpPr>
        <p:spPr>
          <a:xfrm>
            <a:off x="3192050" y="217925"/>
            <a:ext cx="14943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000000"/>
                </a:solidFill>
              </a:rPr>
              <a:t>PMP Learning Questions</a:t>
            </a:r>
            <a:endParaRPr>
              <a:solidFill>
                <a:srgbClr val="000000"/>
              </a:solidFill>
            </a:endParaRPr>
          </a:p>
        </p:txBody>
      </p:sp>
      <p:cxnSp>
        <p:nvCxnSpPr>
          <p:cNvPr id="293" name="Google Shape;293;p40" descr="line to the right linking PMP learning questions to the main process map"/>
          <p:cNvCxnSpPr>
            <a:stCxn id="279" idx="2"/>
            <a:endCxn id="274" idx="0"/>
          </p:cNvCxnSpPr>
          <p:nvPr/>
        </p:nvCxnSpPr>
        <p:spPr>
          <a:xfrm rot="5400000">
            <a:off x="3493100" y="689525"/>
            <a:ext cx="221400" cy="670800"/>
          </a:xfrm>
          <a:prstGeom prst="curvedConnector3">
            <a:avLst>
              <a:gd name="adj1" fmla="val 49989"/>
            </a:avLst>
          </a:prstGeom>
          <a:noFill/>
          <a:ln w="9525" cap="flat" cmpd="sng">
            <a:solidFill>
              <a:srgbClr val="BA0C2F"/>
            </a:solidFill>
            <a:prstDash val="solid"/>
            <a:round/>
            <a:headEnd type="none" w="med" len="med"/>
            <a:tailEnd type="triangle" w="med" len="med"/>
          </a:ln>
        </p:spPr>
      </p:cxnSp>
      <p:sp>
        <p:nvSpPr>
          <p:cNvPr id="276" name="Google Shape;276;p40"/>
          <p:cNvSpPr/>
          <p:nvPr/>
        </p:nvSpPr>
        <p:spPr>
          <a:xfrm>
            <a:off x="4751800" y="217925"/>
            <a:ext cx="1440000" cy="696300"/>
          </a:xfrm>
          <a:prstGeom prst="roundRect">
            <a:avLst>
              <a:gd name="adj" fmla="val 16667"/>
            </a:avLst>
          </a:prstGeom>
          <a:solidFill>
            <a:srgbClr val="CFE2F3"/>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000000"/>
                </a:solidFill>
              </a:rPr>
              <a:t>DO-level data from DIS</a:t>
            </a:r>
            <a:endParaRPr>
              <a:solidFill>
                <a:srgbClr val="000000"/>
              </a:solidFill>
            </a:endParaRPr>
          </a:p>
        </p:txBody>
      </p:sp>
      <p:cxnSp>
        <p:nvCxnSpPr>
          <p:cNvPr id="294" name="Google Shape;294;p40" descr="line to the far right linking Development Outcome-level data from DIS to the main process map"/>
          <p:cNvCxnSpPr>
            <a:stCxn id="276" idx="2"/>
            <a:endCxn id="274" idx="0"/>
          </p:cNvCxnSpPr>
          <p:nvPr/>
        </p:nvCxnSpPr>
        <p:spPr>
          <a:xfrm rot="5400000">
            <a:off x="4259350" y="-76825"/>
            <a:ext cx="221400" cy="2203500"/>
          </a:xfrm>
          <a:prstGeom prst="curvedConnector3">
            <a:avLst>
              <a:gd name="adj1" fmla="val 49989"/>
            </a:avLst>
          </a:prstGeom>
          <a:noFill/>
          <a:ln w="9525" cap="flat" cmpd="sng">
            <a:solidFill>
              <a:srgbClr val="BA0C2F"/>
            </a:solidFill>
            <a:prstDash val="solid"/>
            <a:round/>
            <a:headEnd type="none" w="med" len="med"/>
            <a:tailEnd type="triangle" w="med" len="med"/>
          </a:ln>
        </p:spPr>
      </p:cxnSp>
      <p:cxnSp>
        <p:nvCxnSpPr>
          <p:cNvPr id="280" name="Google Shape;280;p40" descr="arrow pointing down"/>
          <p:cNvCxnSpPr/>
          <p:nvPr/>
        </p:nvCxnSpPr>
        <p:spPr>
          <a:xfrm rot="-5400000" flipH="1">
            <a:off x="1857300" y="2775275"/>
            <a:ext cx="217500" cy="600"/>
          </a:xfrm>
          <a:prstGeom prst="curvedConnector3">
            <a:avLst>
              <a:gd name="adj1" fmla="val 50000"/>
            </a:avLst>
          </a:prstGeom>
          <a:noFill/>
          <a:ln w="38100" cap="flat" cmpd="sng">
            <a:solidFill>
              <a:srgbClr val="BA0C2F"/>
            </a:solidFill>
            <a:prstDash val="solid"/>
            <a:round/>
            <a:headEnd type="none" w="med" len="med"/>
            <a:tailEnd type="triangle" w="med" len="med"/>
          </a:ln>
        </p:spPr>
      </p:cxnSp>
      <p:cxnSp>
        <p:nvCxnSpPr>
          <p:cNvPr id="281" name="Google Shape;281;p40" descr="arrow pointing right"/>
          <p:cNvCxnSpPr/>
          <p:nvPr/>
        </p:nvCxnSpPr>
        <p:spPr>
          <a:xfrm rot="-5400000" flipH="1">
            <a:off x="3476575" y="2464925"/>
            <a:ext cx="301800" cy="232500"/>
          </a:xfrm>
          <a:prstGeom prst="curvedConnector3">
            <a:avLst>
              <a:gd name="adj1" fmla="val 50000"/>
            </a:avLst>
          </a:prstGeom>
          <a:noFill/>
          <a:ln w="38100" cap="flat" cmpd="sng">
            <a:solidFill>
              <a:srgbClr val="BA0C2F"/>
            </a:solidFill>
            <a:prstDash val="solid"/>
            <a:round/>
            <a:headEnd type="none" w="med" len="med"/>
            <a:tailEnd type="triangle" w="med" len="med"/>
          </a:ln>
        </p:spPr>
      </p:cxnSp>
      <p:cxnSp>
        <p:nvCxnSpPr>
          <p:cNvPr id="282" name="Google Shape;282;p40" descr="arrow pointing right"/>
          <p:cNvCxnSpPr/>
          <p:nvPr/>
        </p:nvCxnSpPr>
        <p:spPr>
          <a:xfrm rot="-5400000">
            <a:off x="3460475" y="2938175"/>
            <a:ext cx="333600" cy="203100"/>
          </a:xfrm>
          <a:prstGeom prst="curvedConnector3">
            <a:avLst>
              <a:gd name="adj1" fmla="val 50000"/>
            </a:avLst>
          </a:prstGeom>
          <a:noFill/>
          <a:ln w="38100" cap="flat" cmpd="sng">
            <a:solidFill>
              <a:srgbClr val="BA0C2F"/>
            </a:solidFill>
            <a:prstDash val="solid"/>
            <a:round/>
            <a:headEnd type="none" w="med" len="med"/>
            <a:tailEnd type="triangle" w="med" len="med"/>
          </a:ln>
        </p:spPr>
      </p:cxnSp>
      <p:sp>
        <p:nvSpPr>
          <p:cNvPr id="295" name="Google Shape;295;p40"/>
          <p:cNvSpPr/>
          <p:nvPr/>
        </p:nvSpPr>
        <p:spPr>
          <a:xfrm>
            <a:off x="3389500" y="1218725"/>
            <a:ext cx="1494300" cy="446400"/>
          </a:xfrm>
          <a:prstGeom prst="wedgeRoundRectCallout">
            <a:avLst>
              <a:gd name="adj1" fmla="val -45992"/>
              <a:gd name="adj2" fmla="val 92237"/>
              <a:gd name="adj3" fmla="val 0"/>
            </a:avLst>
          </a:prstGeom>
          <a:solidFill>
            <a:srgbClr val="E6B8AF"/>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All outputs for technical teams are produced </a:t>
            </a:r>
            <a:r>
              <a:rPr lang="en" sz="900" i="1"/>
              <a:t>while </a:t>
            </a:r>
            <a:r>
              <a:rPr lang="en" sz="900"/>
              <a:t>on the site visit!</a:t>
            </a:r>
            <a:endParaRPr sz="900"/>
          </a:p>
        </p:txBody>
      </p:sp>
      <p:pic>
        <p:nvPicPr>
          <p:cNvPr id="296" name="Google Shape;296;p40" descr="Very small image of three activity reports"/>
          <p:cNvPicPr preferRelativeResize="0"/>
          <p:nvPr/>
        </p:nvPicPr>
        <p:blipFill>
          <a:blip r:embed="rId3">
            <a:alphaModFix/>
          </a:blip>
          <a:stretch>
            <a:fillRect/>
          </a:stretch>
        </p:blipFill>
        <p:spPr>
          <a:xfrm>
            <a:off x="4813725" y="1280097"/>
            <a:ext cx="1019526" cy="573650"/>
          </a:xfrm>
          <a:prstGeom prst="rect">
            <a:avLst/>
          </a:prstGeom>
          <a:noFill/>
          <a:ln w="38100" cap="flat" cmpd="sng">
            <a:solidFill>
              <a:srgbClr val="0B5394"/>
            </a:solidFill>
            <a:prstDash val="solid"/>
            <a:round/>
            <a:headEnd type="none" w="sm" len="sm"/>
            <a:tailEnd type="none" w="sm" len="sm"/>
          </a:ln>
        </p:spPr>
      </p:pic>
      <p:cxnSp>
        <p:nvCxnSpPr>
          <p:cNvPr id="287" name="Google Shape;287;p40" descr="arrow pointing to the top info box about annual budget reviews"/>
          <p:cNvCxnSpPr>
            <a:stCxn id="274" idx="3"/>
            <a:endCxn id="283" idx="1"/>
          </p:cNvCxnSpPr>
          <p:nvPr/>
        </p:nvCxnSpPr>
        <p:spPr>
          <a:xfrm rot="10800000" flipH="1">
            <a:off x="6191925" y="830925"/>
            <a:ext cx="656400" cy="22470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3" name="Google Shape;283;p40"/>
          <p:cNvSpPr/>
          <p:nvPr/>
        </p:nvSpPr>
        <p:spPr>
          <a:xfrm>
            <a:off x="6848325" y="409300"/>
            <a:ext cx="1784700" cy="843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ABR </a:t>
            </a:r>
            <a:r>
              <a:rPr lang="en" sz="1200">
                <a:solidFill>
                  <a:srgbClr val="000000"/>
                </a:solidFill>
              </a:rPr>
              <a:t>- </a:t>
            </a:r>
            <a:r>
              <a:rPr lang="en" sz="1200" i="1">
                <a:solidFill>
                  <a:srgbClr val="000000"/>
                </a:solidFill>
              </a:rPr>
              <a:t>what budget do we need to make the adaptations to activities?</a:t>
            </a:r>
            <a:endParaRPr sz="1200" i="1">
              <a:solidFill>
                <a:srgbClr val="000000"/>
              </a:solidFill>
            </a:endParaRPr>
          </a:p>
        </p:txBody>
      </p:sp>
      <p:cxnSp>
        <p:nvCxnSpPr>
          <p:cNvPr id="288" name="Google Shape;288;p40" descr="arrow pointing at second box from top with info about performance reviews"/>
          <p:cNvCxnSpPr>
            <a:stCxn id="274" idx="3"/>
            <a:endCxn id="284" idx="1"/>
          </p:cNvCxnSpPr>
          <p:nvPr/>
        </p:nvCxnSpPr>
        <p:spPr>
          <a:xfrm rot="10800000" flipH="1">
            <a:off x="6191925" y="1751625"/>
            <a:ext cx="656400" cy="13263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4" name="Google Shape;284;p40"/>
          <p:cNvSpPr/>
          <p:nvPr/>
        </p:nvSpPr>
        <p:spPr>
          <a:xfrm>
            <a:off x="6848325" y="1403575"/>
            <a:ext cx="1784700" cy="696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PPR </a:t>
            </a:r>
            <a:r>
              <a:rPr lang="en" sz="1200">
                <a:solidFill>
                  <a:srgbClr val="000000"/>
                </a:solidFill>
              </a:rPr>
              <a:t>- </a:t>
            </a:r>
            <a:r>
              <a:rPr lang="en" sz="1200" i="1">
                <a:solidFill>
                  <a:srgbClr val="000000"/>
                </a:solidFill>
              </a:rPr>
              <a:t>what can we say about what we’ve achieved?</a:t>
            </a:r>
            <a:endParaRPr sz="1200" i="1">
              <a:solidFill>
                <a:srgbClr val="000000"/>
              </a:solidFill>
            </a:endParaRPr>
          </a:p>
        </p:txBody>
      </p:sp>
      <p:cxnSp>
        <p:nvCxnSpPr>
          <p:cNvPr id="298" name="Google Shape;298;p40" descr="arrow pointing to the a box with info about program adaptation"/>
          <p:cNvCxnSpPr>
            <a:stCxn id="274" idx="3"/>
            <a:endCxn id="297" idx="1"/>
          </p:cNvCxnSpPr>
          <p:nvPr/>
        </p:nvCxnSpPr>
        <p:spPr>
          <a:xfrm rot="10800000" flipH="1">
            <a:off x="6191925" y="2672625"/>
            <a:ext cx="656400" cy="4053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97" name="Google Shape;297;p40"/>
          <p:cNvSpPr/>
          <p:nvPr/>
        </p:nvSpPr>
        <p:spPr>
          <a:xfrm>
            <a:off x="6848325" y="2250838"/>
            <a:ext cx="1784700" cy="8433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Programming </a:t>
            </a:r>
            <a:r>
              <a:rPr lang="en" sz="1200">
                <a:solidFill>
                  <a:srgbClr val="000000"/>
                </a:solidFill>
              </a:rPr>
              <a:t>- </a:t>
            </a:r>
            <a:r>
              <a:rPr lang="en" sz="1200" i="1">
                <a:solidFill>
                  <a:srgbClr val="000000"/>
                </a:solidFill>
              </a:rPr>
              <a:t>what </a:t>
            </a:r>
            <a:r>
              <a:rPr lang="en" sz="1200" i="1"/>
              <a:t>adaptations do we need to make to our activities</a:t>
            </a:r>
            <a:r>
              <a:rPr lang="en" sz="1200" i="1">
                <a:solidFill>
                  <a:srgbClr val="000000"/>
                </a:solidFill>
              </a:rPr>
              <a:t>?</a:t>
            </a:r>
            <a:endParaRPr sz="1200" i="1">
              <a:solidFill>
                <a:srgbClr val="000000"/>
              </a:solidFill>
            </a:endParaRPr>
          </a:p>
        </p:txBody>
      </p:sp>
      <p:cxnSp>
        <p:nvCxnSpPr>
          <p:cNvPr id="289" name="Google Shape;289;p40" descr="arrow pointing to second box from bottom with info about the mid-course stocktaking exercise"/>
          <p:cNvCxnSpPr>
            <a:stCxn id="274" idx="3"/>
            <a:endCxn id="285" idx="1"/>
          </p:cNvCxnSpPr>
          <p:nvPr/>
        </p:nvCxnSpPr>
        <p:spPr>
          <a:xfrm>
            <a:off x="6191925" y="3077925"/>
            <a:ext cx="656400" cy="5697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5" name="Google Shape;285;p40"/>
          <p:cNvSpPr/>
          <p:nvPr/>
        </p:nvSpPr>
        <p:spPr>
          <a:xfrm>
            <a:off x="6848325" y="3245100"/>
            <a:ext cx="1784700" cy="8049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MCST (Step 3)</a:t>
            </a:r>
            <a:r>
              <a:rPr lang="en" sz="1200" i="1">
                <a:solidFill>
                  <a:srgbClr val="000000"/>
                </a:solidFill>
              </a:rPr>
              <a:t>- what adaptations do we need to make to our strategy?</a:t>
            </a:r>
            <a:endParaRPr sz="1200" i="1">
              <a:solidFill>
                <a:srgbClr val="000000"/>
              </a:solidFill>
            </a:endParaRPr>
          </a:p>
        </p:txBody>
      </p:sp>
      <p:cxnSp>
        <p:nvCxnSpPr>
          <p:cNvPr id="290" name="Google Shape;290;p40" descr="arrow pointing to the bottom box with info about considering the next country development cooperation strategy"/>
          <p:cNvCxnSpPr>
            <a:stCxn id="274" idx="3"/>
            <a:endCxn id="286" idx="1"/>
          </p:cNvCxnSpPr>
          <p:nvPr/>
        </p:nvCxnSpPr>
        <p:spPr>
          <a:xfrm>
            <a:off x="6191925" y="3077925"/>
            <a:ext cx="656400" cy="1525500"/>
          </a:xfrm>
          <a:prstGeom prst="curvedConnector3">
            <a:avLst>
              <a:gd name="adj1" fmla="val 50000"/>
            </a:avLst>
          </a:prstGeom>
          <a:noFill/>
          <a:ln w="28575" cap="flat" cmpd="sng">
            <a:solidFill>
              <a:srgbClr val="BA0C2F"/>
            </a:solidFill>
            <a:prstDash val="solid"/>
            <a:round/>
            <a:headEnd type="none" w="med" len="med"/>
            <a:tailEnd type="triangle" w="med" len="med"/>
          </a:ln>
        </p:spPr>
      </p:cxnSp>
      <p:sp>
        <p:nvSpPr>
          <p:cNvPr id="286" name="Google Shape;286;p40"/>
          <p:cNvSpPr/>
          <p:nvPr/>
        </p:nvSpPr>
        <p:spPr>
          <a:xfrm>
            <a:off x="6848325" y="4200950"/>
            <a:ext cx="1784700" cy="804900"/>
          </a:xfrm>
          <a:prstGeom prst="roundRect">
            <a:avLst>
              <a:gd name="adj" fmla="val 16667"/>
            </a:avLst>
          </a:prstGeom>
          <a:solidFill>
            <a:srgbClr val="DD7E6B"/>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00000"/>
                </a:solidFill>
              </a:rPr>
              <a:t>Next CDCS </a:t>
            </a:r>
            <a:r>
              <a:rPr lang="en" sz="1200" i="1">
                <a:solidFill>
                  <a:srgbClr val="000000"/>
                </a:solidFill>
              </a:rPr>
              <a:t>- what will we need to consider for our new strategy?</a:t>
            </a:r>
            <a:endParaRPr sz="1200" i="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CCDA43C2-DC14-D2BA-89A6-A8AA1A4707D2}"/>
              </a:ext>
            </a:extLst>
          </p:cNvPr>
          <p:cNvSpPr>
            <a:spLocks noGrp="1"/>
          </p:cNvSpPr>
          <p:nvPr>
            <p:ph type="title"/>
          </p:nvPr>
        </p:nvSpPr>
        <p:spPr>
          <a:xfrm>
            <a:off x="686104" y="417604"/>
            <a:ext cx="7772400" cy="458100"/>
          </a:xfrm>
        </p:spPr>
        <p:txBody>
          <a:bodyPr/>
          <a:lstStyle/>
          <a:p>
            <a:r>
              <a:rPr lang="en-US" sz="1000" dirty="0">
                <a:solidFill>
                  <a:schemeClr val="bg1">
                    <a:lumMod val="95000"/>
                  </a:schemeClr>
                </a:solidFill>
              </a:rPr>
              <a:t>Site Visit Process Map</a:t>
            </a:r>
          </a:p>
        </p:txBody>
      </p:sp>
      <p:sp>
        <p:nvSpPr>
          <p:cNvPr id="351" name="Google Shape;351;p41"/>
          <p:cNvSpPr/>
          <p:nvPr/>
        </p:nvSpPr>
        <p:spPr>
          <a:xfrm>
            <a:off x="321700" y="2128300"/>
            <a:ext cx="1623000" cy="7923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AutoNum type="arabicPeriod"/>
            </a:pPr>
            <a:r>
              <a:rPr lang="en">
                <a:solidFill>
                  <a:schemeClr val="lt1"/>
                </a:solidFill>
              </a:rPr>
              <a:t>Field-based learning Reviews</a:t>
            </a:r>
            <a:endParaRPr>
              <a:solidFill>
                <a:schemeClr val="lt1"/>
              </a:solidFill>
            </a:endParaRPr>
          </a:p>
        </p:txBody>
      </p:sp>
      <p:sp>
        <p:nvSpPr>
          <p:cNvPr id="306" name="Google Shape;306;p41" descr="Site Visit Team A">
            <a:extLst>
              <a:ext uri="{C183D7F6-B498-43B3-948B-1728B52AA6E4}">
                <adec:decorative xmlns:adec="http://schemas.microsoft.com/office/drawing/2017/decorative" val="0"/>
              </a:ext>
            </a:extLst>
          </p:cNvPr>
          <p:cNvSpPr/>
          <p:nvPr/>
        </p:nvSpPr>
        <p:spPr>
          <a:xfrm>
            <a:off x="170607" y="257975"/>
            <a:ext cx="4851000" cy="792300"/>
          </a:xfrm>
          <a:prstGeom prst="rect">
            <a:avLst/>
          </a:prstGeom>
          <a:no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41" descr="Outline of a jeep with the USAID logo"/>
          <p:cNvPicPr preferRelativeResize="0"/>
          <p:nvPr/>
        </p:nvPicPr>
        <p:blipFill>
          <a:blip r:embed="rId3">
            <a:alphaModFix/>
          </a:blip>
          <a:stretch>
            <a:fillRect/>
          </a:stretch>
        </p:blipFill>
        <p:spPr>
          <a:xfrm>
            <a:off x="152400" y="257975"/>
            <a:ext cx="1623027" cy="765000"/>
          </a:xfrm>
          <a:prstGeom prst="rect">
            <a:avLst/>
          </a:prstGeom>
          <a:noFill/>
          <a:ln>
            <a:noFill/>
          </a:ln>
        </p:spPr>
      </p:pic>
      <p:pic>
        <p:nvPicPr>
          <p:cNvPr id="348" name="Google Shape;348;p41" descr="usaid logo"/>
          <p:cNvPicPr preferRelativeResize="0"/>
          <p:nvPr/>
        </p:nvPicPr>
        <p:blipFill>
          <a:blip r:embed="rId4">
            <a:alphaModFix/>
          </a:blip>
          <a:stretch>
            <a:fillRect/>
          </a:stretch>
        </p:blipFill>
        <p:spPr>
          <a:xfrm>
            <a:off x="628854" y="528739"/>
            <a:ext cx="746298" cy="223472"/>
          </a:xfrm>
          <a:prstGeom prst="rect">
            <a:avLst/>
          </a:prstGeom>
          <a:noFill/>
          <a:ln>
            <a:noFill/>
          </a:ln>
        </p:spPr>
      </p:pic>
      <p:pic>
        <p:nvPicPr>
          <p:cNvPr id="304" name="Google Shape;304;p41" descr="outline of a jeep with the word IPs on it"/>
          <p:cNvPicPr preferRelativeResize="0"/>
          <p:nvPr/>
        </p:nvPicPr>
        <p:blipFill>
          <a:blip r:embed="rId3">
            <a:alphaModFix/>
          </a:blip>
          <a:stretch>
            <a:fillRect/>
          </a:stretch>
        </p:blipFill>
        <p:spPr>
          <a:xfrm>
            <a:off x="1775428" y="257975"/>
            <a:ext cx="1623027" cy="765000"/>
          </a:xfrm>
          <a:prstGeom prst="rect">
            <a:avLst/>
          </a:prstGeom>
          <a:noFill/>
          <a:ln>
            <a:noFill/>
          </a:ln>
        </p:spPr>
      </p:pic>
      <p:sp>
        <p:nvSpPr>
          <p:cNvPr id="307" name="Google Shape;307;p41"/>
          <p:cNvSpPr txBox="1"/>
          <p:nvPr/>
        </p:nvSpPr>
        <p:spPr>
          <a:xfrm>
            <a:off x="2419399" y="515679"/>
            <a:ext cx="45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990000"/>
                </a:solidFill>
              </a:rPr>
              <a:t>IPs</a:t>
            </a:r>
            <a:endParaRPr sz="1100">
              <a:solidFill>
                <a:srgbClr val="990000"/>
              </a:solidFill>
            </a:endParaRPr>
          </a:p>
        </p:txBody>
      </p:sp>
      <p:pic>
        <p:nvPicPr>
          <p:cNvPr id="305" name="Google Shape;305;p41" descr="Outline of a jeep with the word Others on it"/>
          <p:cNvPicPr preferRelativeResize="0"/>
          <p:nvPr/>
        </p:nvPicPr>
        <p:blipFill>
          <a:blip r:embed="rId3">
            <a:alphaModFix/>
          </a:blip>
          <a:stretch>
            <a:fillRect/>
          </a:stretch>
        </p:blipFill>
        <p:spPr>
          <a:xfrm>
            <a:off x="3398456" y="257975"/>
            <a:ext cx="1623027" cy="765000"/>
          </a:xfrm>
          <a:prstGeom prst="rect">
            <a:avLst/>
          </a:prstGeom>
          <a:noFill/>
          <a:ln>
            <a:noFill/>
          </a:ln>
        </p:spPr>
      </p:pic>
      <p:sp>
        <p:nvSpPr>
          <p:cNvPr id="308" name="Google Shape;308;p41"/>
          <p:cNvSpPr txBox="1"/>
          <p:nvPr/>
        </p:nvSpPr>
        <p:spPr>
          <a:xfrm>
            <a:off x="3981958" y="502031"/>
            <a:ext cx="6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990000"/>
                </a:solidFill>
              </a:rPr>
              <a:t>Others</a:t>
            </a:r>
            <a:endParaRPr sz="1100">
              <a:solidFill>
                <a:srgbClr val="990000"/>
              </a:solidFill>
            </a:endParaRPr>
          </a:p>
        </p:txBody>
      </p:sp>
      <p:sp>
        <p:nvSpPr>
          <p:cNvPr id="310" name="Google Shape;310;p41" descr="Arrow connecting Team A convey of vehicles on the top of the slide to a map with starred locations"/>
          <p:cNvSpPr/>
          <p:nvPr/>
        </p:nvSpPr>
        <p:spPr>
          <a:xfrm rot="10800000" flipH="1">
            <a:off x="171361" y="1099364"/>
            <a:ext cx="456000" cy="406500"/>
          </a:xfrm>
          <a:prstGeom prst="bentArrow">
            <a:avLst>
              <a:gd name="adj1" fmla="val 25000"/>
              <a:gd name="adj2" fmla="val 25000"/>
              <a:gd name="adj3" fmla="val 25000"/>
              <a:gd name="adj4" fmla="val 43750"/>
            </a:avLst>
          </a:prstGeom>
          <a:solidFill>
            <a:srgbClr val="99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41" descr="Depiction of map with starred location with an associated learning guide, labeled Day 1"/>
          <p:cNvGrpSpPr/>
          <p:nvPr/>
        </p:nvGrpSpPr>
        <p:grpSpPr>
          <a:xfrm>
            <a:off x="724129" y="1101466"/>
            <a:ext cx="2544483" cy="958489"/>
            <a:chOff x="853381" y="1371300"/>
            <a:chExt cx="3119769" cy="1385100"/>
          </a:xfrm>
        </p:grpSpPr>
        <p:sp>
          <p:nvSpPr>
            <p:cNvPr id="312" name="Google Shape;312;p41"/>
            <p:cNvSpPr/>
            <p:nvPr/>
          </p:nvSpPr>
          <p:spPr>
            <a:xfrm>
              <a:off x="2965750" y="1371300"/>
              <a:ext cx="1007400" cy="1385100"/>
            </a:xfrm>
            <a:prstGeom prst="foldedCorner">
              <a:avLst>
                <a:gd name="adj" fmla="val 16667"/>
              </a:avLst>
            </a:prstGeom>
            <a:solidFill>
              <a:srgbClr val="E6B8AF"/>
            </a:solid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990000"/>
                  </a:solidFill>
                </a:rPr>
                <a:t>Learning Guide</a:t>
              </a:r>
              <a:endParaRPr sz="1100" b="1">
                <a:solidFill>
                  <a:srgbClr val="990000"/>
                </a:solidFill>
              </a:endParaRPr>
            </a:p>
          </p:txBody>
        </p:sp>
        <p:pic>
          <p:nvPicPr>
            <p:cNvPr id="313" name="Google Shape;313;p41"/>
            <p:cNvPicPr preferRelativeResize="0"/>
            <p:nvPr/>
          </p:nvPicPr>
          <p:blipFill>
            <a:blip r:embed="rId5">
              <a:alphaModFix/>
            </a:blip>
            <a:stretch>
              <a:fillRect/>
            </a:stretch>
          </p:blipFill>
          <p:spPr>
            <a:xfrm>
              <a:off x="853381" y="1407950"/>
              <a:ext cx="1856985" cy="1311817"/>
            </a:xfrm>
            <a:prstGeom prst="rect">
              <a:avLst/>
            </a:prstGeom>
            <a:noFill/>
            <a:ln w="38100" cap="flat" cmpd="sng">
              <a:solidFill>
                <a:srgbClr val="990000"/>
              </a:solidFill>
              <a:prstDash val="solid"/>
              <a:round/>
              <a:headEnd type="none" w="sm" len="sm"/>
              <a:tailEnd type="none" w="sm" len="sm"/>
            </a:ln>
          </p:spPr>
        </p:pic>
        <p:sp>
          <p:nvSpPr>
            <p:cNvPr id="314" name="Google Shape;314;p41"/>
            <p:cNvSpPr/>
            <p:nvPr/>
          </p:nvSpPr>
          <p:spPr>
            <a:xfrm>
              <a:off x="1967762" y="24857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1"/>
            <p:cNvSpPr/>
            <p:nvPr/>
          </p:nvSpPr>
          <p:spPr>
            <a:xfrm>
              <a:off x="2560901" y="2408762"/>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1"/>
            <p:cNvSpPr/>
            <p:nvPr/>
          </p:nvSpPr>
          <p:spPr>
            <a:xfrm>
              <a:off x="1919108" y="180708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1"/>
            <p:cNvSpPr txBox="1"/>
            <p:nvPr/>
          </p:nvSpPr>
          <p:spPr>
            <a:xfrm>
              <a:off x="2360175" y="1407950"/>
              <a:ext cx="692400" cy="5115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990000"/>
                  </a:solidFill>
                </a:rPr>
                <a:t>Day 1</a:t>
              </a:r>
              <a:endParaRPr sz="1100" b="1">
                <a:solidFill>
                  <a:srgbClr val="990000"/>
                </a:solidFill>
              </a:endParaRPr>
            </a:p>
          </p:txBody>
        </p:sp>
      </p:grpSp>
      <p:sp>
        <p:nvSpPr>
          <p:cNvPr id="324" name="Google Shape;324;p41" descr="arrow pointing from Day 1 graphic to Day 2 graphic"/>
          <p:cNvSpPr/>
          <p:nvPr/>
        </p:nvSpPr>
        <p:spPr>
          <a:xfrm>
            <a:off x="3388119" y="1312404"/>
            <a:ext cx="372900" cy="193500"/>
          </a:xfrm>
          <a:prstGeom prst="rightArrow">
            <a:avLst>
              <a:gd name="adj1" fmla="val 50000"/>
              <a:gd name="adj2" fmla="val 50000"/>
            </a:avLst>
          </a:prstGeom>
          <a:solidFill>
            <a:srgbClr val="99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41" descr="Map with starred locations with an associated learning guide, labeled Day 2"/>
          <p:cNvGrpSpPr/>
          <p:nvPr/>
        </p:nvGrpSpPr>
        <p:grpSpPr>
          <a:xfrm>
            <a:off x="3881006" y="1101466"/>
            <a:ext cx="2495043" cy="958489"/>
            <a:chOff x="4724000" y="1371300"/>
            <a:chExt cx="3059150" cy="1385100"/>
          </a:xfrm>
        </p:grpSpPr>
        <p:pic>
          <p:nvPicPr>
            <p:cNvPr id="319" name="Google Shape;319;p41"/>
            <p:cNvPicPr preferRelativeResize="0"/>
            <p:nvPr/>
          </p:nvPicPr>
          <p:blipFill>
            <a:blip r:embed="rId6">
              <a:alphaModFix/>
            </a:blip>
            <a:stretch>
              <a:fillRect/>
            </a:stretch>
          </p:blipFill>
          <p:spPr>
            <a:xfrm>
              <a:off x="4724000" y="1407938"/>
              <a:ext cx="1834901" cy="1311826"/>
            </a:xfrm>
            <a:prstGeom prst="rect">
              <a:avLst/>
            </a:prstGeom>
            <a:noFill/>
            <a:ln w="38100" cap="flat" cmpd="sng">
              <a:solidFill>
                <a:srgbClr val="990000"/>
              </a:solidFill>
              <a:prstDash val="solid"/>
              <a:round/>
              <a:headEnd type="none" w="sm" len="sm"/>
              <a:tailEnd type="none" w="sm" len="sm"/>
            </a:ln>
          </p:spPr>
        </p:pic>
        <p:sp>
          <p:nvSpPr>
            <p:cNvPr id="320" name="Google Shape;320;p41"/>
            <p:cNvSpPr/>
            <p:nvPr/>
          </p:nvSpPr>
          <p:spPr>
            <a:xfrm>
              <a:off x="5123537" y="18431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5922737" y="2289268"/>
              <a:ext cx="200100" cy="1965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p:nvPr/>
          </p:nvSpPr>
          <p:spPr>
            <a:xfrm>
              <a:off x="6775750" y="1371300"/>
              <a:ext cx="1007400" cy="1385100"/>
            </a:xfrm>
            <a:prstGeom prst="foldedCorner">
              <a:avLst>
                <a:gd name="adj" fmla="val 16667"/>
              </a:avLst>
            </a:prstGeom>
            <a:solidFill>
              <a:srgbClr val="E6B8AF"/>
            </a:solid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990000"/>
                  </a:solidFill>
                </a:rPr>
                <a:t>Learning Guide</a:t>
              </a:r>
              <a:endParaRPr sz="1100" b="1">
                <a:solidFill>
                  <a:srgbClr val="990000"/>
                </a:solidFill>
              </a:endParaRPr>
            </a:p>
          </p:txBody>
        </p:sp>
        <p:sp>
          <p:nvSpPr>
            <p:cNvPr id="323" name="Google Shape;323;p41"/>
            <p:cNvSpPr txBox="1"/>
            <p:nvPr/>
          </p:nvSpPr>
          <p:spPr>
            <a:xfrm>
              <a:off x="6170175" y="1407950"/>
              <a:ext cx="692400" cy="8898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990000"/>
                  </a:solidFill>
                </a:rPr>
                <a:t>Day 2</a:t>
              </a:r>
              <a:endParaRPr b="1">
                <a:solidFill>
                  <a:srgbClr val="990000"/>
                </a:solidFill>
              </a:endParaRPr>
            </a:p>
          </p:txBody>
        </p:sp>
      </p:grpSp>
      <p:sp>
        <p:nvSpPr>
          <p:cNvPr id="328" name="Google Shape;328;p41" descr="Site Visit Team B">
            <a:extLst>
              <a:ext uri="{C183D7F6-B498-43B3-948B-1728B52AA6E4}">
                <adec:decorative xmlns:adec="http://schemas.microsoft.com/office/drawing/2017/decorative" val="0"/>
              </a:ext>
            </a:extLst>
          </p:cNvPr>
          <p:cNvSpPr/>
          <p:nvPr/>
        </p:nvSpPr>
        <p:spPr>
          <a:xfrm>
            <a:off x="170607" y="4054108"/>
            <a:ext cx="4851000" cy="792300"/>
          </a:xfrm>
          <a:prstGeom prst="rect">
            <a:avLst/>
          </a:prstGeom>
          <a:no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41" descr="Outline of a jeep with USAID logo"/>
          <p:cNvPicPr preferRelativeResize="0"/>
          <p:nvPr/>
        </p:nvPicPr>
        <p:blipFill>
          <a:blip r:embed="rId3">
            <a:alphaModFix/>
          </a:blip>
          <a:stretch>
            <a:fillRect/>
          </a:stretch>
        </p:blipFill>
        <p:spPr>
          <a:xfrm>
            <a:off x="152400" y="4054108"/>
            <a:ext cx="1623027" cy="765000"/>
          </a:xfrm>
          <a:prstGeom prst="rect">
            <a:avLst/>
          </a:prstGeom>
          <a:noFill/>
          <a:ln>
            <a:noFill/>
          </a:ln>
        </p:spPr>
      </p:pic>
      <p:pic>
        <p:nvPicPr>
          <p:cNvPr id="349" name="Google Shape;349;p41" descr="usaid logo"/>
          <p:cNvPicPr preferRelativeResize="0"/>
          <p:nvPr/>
        </p:nvPicPr>
        <p:blipFill>
          <a:blip r:embed="rId4">
            <a:alphaModFix/>
          </a:blip>
          <a:stretch>
            <a:fillRect/>
          </a:stretch>
        </p:blipFill>
        <p:spPr>
          <a:xfrm>
            <a:off x="628854" y="4324872"/>
            <a:ext cx="746298" cy="223472"/>
          </a:xfrm>
          <a:prstGeom prst="rect">
            <a:avLst/>
          </a:prstGeom>
          <a:noFill/>
          <a:ln>
            <a:noFill/>
          </a:ln>
        </p:spPr>
      </p:pic>
      <p:pic>
        <p:nvPicPr>
          <p:cNvPr id="326" name="Google Shape;326;p41" descr="Outline of a jeep with the word IPs"/>
          <p:cNvPicPr preferRelativeResize="0"/>
          <p:nvPr/>
        </p:nvPicPr>
        <p:blipFill>
          <a:blip r:embed="rId3">
            <a:alphaModFix/>
          </a:blip>
          <a:stretch>
            <a:fillRect/>
          </a:stretch>
        </p:blipFill>
        <p:spPr>
          <a:xfrm>
            <a:off x="1775428" y="4054108"/>
            <a:ext cx="1623027" cy="765000"/>
          </a:xfrm>
          <a:prstGeom prst="rect">
            <a:avLst/>
          </a:prstGeom>
          <a:noFill/>
          <a:ln>
            <a:noFill/>
          </a:ln>
        </p:spPr>
      </p:pic>
      <p:sp>
        <p:nvSpPr>
          <p:cNvPr id="329" name="Google Shape;329;p41"/>
          <p:cNvSpPr txBox="1"/>
          <p:nvPr/>
        </p:nvSpPr>
        <p:spPr>
          <a:xfrm>
            <a:off x="2419399" y="4311812"/>
            <a:ext cx="45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B5394"/>
                </a:solidFill>
              </a:rPr>
              <a:t>IPs</a:t>
            </a:r>
            <a:endParaRPr sz="1100">
              <a:solidFill>
                <a:srgbClr val="0B5394"/>
              </a:solidFill>
            </a:endParaRPr>
          </a:p>
        </p:txBody>
      </p:sp>
      <p:pic>
        <p:nvPicPr>
          <p:cNvPr id="327" name="Google Shape;327;p41" descr="Outline of a jeep with the word Others"/>
          <p:cNvPicPr preferRelativeResize="0"/>
          <p:nvPr/>
        </p:nvPicPr>
        <p:blipFill>
          <a:blip r:embed="rId3">
            <a:alphaModFix/>
          </a:blip>
          <a:stretch>
            <a:fillRect/>
          </a:stretch>
        </p:blipFill>
        <p:spPr>
          <a:xfrm>
            <a:off x="3398456" y="4054108"/>
            <a:ext cx="1623027" cy="765000"/>
          </a:xfrm>
          <a:prstGeom prst="rect">
            <a:avLst/>
          </a:prstGeom>
          <a:noFill/>
          <a:ln>
            <a:noFill/>
          </a:ln>
        </p:spPr>
      </p:pic>
      <p:sp>
        <p:nvSpPr>
          <p:cNvPr id="330" name="Google Shape;330;p41"/>
          <p:cNvSpPr txBox="1"/>
          <p:nvPr/>
        </p:nvSpPr>
        <p:spPr>
          <a:xfrm>
            <a:off x="3981958" y="4298164"/>
            <a:ext cx="612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B5394"/>
                </a:solidFill>
              </a:rPr>
              <a:t>Others</a:t>
            </a:r>
            <a:endParaRPr sz="1100">
              <a:solidFill>
                <a:srgbClr val="0B5394"/>
              </a:solidFill>
            </a:endParaRPr>
          </a:p>
        </p:txBody>
      </p:sp>
      <p:sp>
        <p:nvSpPr>
          <p:cNvPr id="332" name="Google Shape;332;p41" descr="arrow pointing from Team B convey of vehicles on the bottom of the slide to a map with starred locations "/>
          <p:cNvSpPr/>
          <p:nvPr/>
        </p:nvSpPr>
        <p:spPr>
          <a:xfrm>
            <a:off x="171361" y="3577256"/>
            <a:ext cx="456000" cy="406500"/>
          </a:xfrm>
          <a:prstGeom prst="bentArrow">
            <a:avLst>
              <a:gd name="adj1" fmla="val 25000"/>
              <a:gd name="adj2" fmla="val 25000"/>
              <a:gd name="adj3" fmla="val 25000"/>
              <a:gd name="adj4" fmla="val 43750"/>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41" descr="map with starred locations"/>
          <p:cNvPicPr preferRelativeResize="0"/>
          <p:nvPr/>
        </p:nvPicPr>
        <p:blipFill>
          <a:blip r:embed="rId5">
            <a:alphaModFix/>
          </a:blip>
          <a:stretch>
            <a:fillRect/>
          </a:stretch>
        </p:blipFill>
        <p:spPr>
          <a:xfrm>
            <a:off x="724079" y="3024778"/>
            <a:ext cx="1514448" cy="907669"/>
          </a:xfrm>
          <a:prstGeom prst="rect">
            <a:avLst/>
          </a:prstGeom>
          <a:noFill/>
          <a:ln w="38100" cap="flat" cmpd="sng">
            <a:solidFill>
              <a:srgbClr val="0B5394"/>
            </a:solidFill>
            <a:prstDash val="solid"/>
            <a:round/>
            <a:headEnd type="none" w="sm" len="sm"/>
            <a:tailEnd type="none" w="sm" len="sm"/>
          </a:ln>
        </p:spPr>
      </p:pic>
      <p:sp>
        <p:nvSpPr>
          <p:cNvPr id="333" name="Google Shape;333;p41"/>
          <p:cNvSpPr/>
          <p:nvPr/>
        </p:nvSpPr>
        <p:spPr>
          <a:xfrm>
            <a:off x="2446801" y="2999419"/>
            <a:ext cx="821400" cy="958200"/>
          </a:xfrm>
          <a:prstGeom prst="foldedCorner">
            <a:avLst>
              <a:gd name="adj" fmla="val 16667"/>
            </a:avLst>
          </a:prstGeom>
          <a:solidFill>
            <a:srgbClr val="CFE2F3"/>
          </a:solid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0B5394"/>
                </a:solidFill>
              </a:rPr>
              <a:t>Learning Guide</a:t>
            </a:r>
            <a:endParaRPr sz="1100" b="1">
              <a:solidFill>
                <a:srgbClr val="0B5394"/>
              </a:solidFill>
            </a:endParaRPr>
          </a:p>
        </p:txBody>
      </p:sp>
      <p:sp>
        <p:nvSpPr>
          <p:cNvPr id="344" name="Google Shape;344;p41" descr="arrow pointing from Day 1 graphic to Day 2 graphic"/>
          <p:cNvSpPr/>
          <p:nvPr/>
        </p:nvSpPr>
        <p:spPr>
          <a:xfrm>
            <a:off x="3388119" y="3210471"/>
            <a:ext cx="372900" cy="193500"/>
          </a:xfrm>
          <a:prstGeom prst="rightArrow">
            <a:avLst>
              <a:gd name="adj1" fmla="val 50000"/>
              <a:gd name="adj2" fmla="val 50000"/>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a:extLst>
              <a:ext uri="{C183D7F6-B498-43B3-948B-1728B52AA6E4}">
                <adec:decorative xmlns:adec="http://schemas.microsoft.com/office/drawing/2017/decorative" val="1"/>
              </a:ext>
            </a:extLst>
          </p:cNvPr>
          <p:cNvSpPr/>
          <p:nvPr/>
        </p:nvSpPr>
        <p:spPr>
          <a:xfrm>
            <a:off x="1179991" y="2988931"/>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a:extLst>
              <a:ext uri="{C183D7F6-B498-43B3-948B-1728B52AA6E4}">
                <adec:decorative xmlns:adec="http://schemas.microsoft.com/office/drawing/2017/decorative" val="1"/>
              </a:ext>
            </a:extLst>
          </p:cNvPr>
          <p:cNvSpPr/>
          <p:nvPr/>
        </p:nvSpPr>
        <p:spPr>
          <a:xfrm>
            <a:off x="1914632" y="3475466"/>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a:extLst>
              <a:ext uri="{C183D7F6-B498-43B3-948B-1728B52AA6E4}">
                <adec:decorative xmlns:adec="http://schemas.microsoft.com/office/drawing/2017/decorative" val="1"/>
              </a:ext>
            </a:extLst>
          </p:cNvPr>
          <p:cNvSpPr/>
          <p:nvPr/>
        </p:nvSpPr>
        <p:spPr>
          <a:xfrm>
            <a:off x="1179988" y="3301674"/>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41" descr="map with starred locations"/>
          <p:cNvPicPr preferRelativeResize="0"/>
          <p:nvPr/>
        </p:nvPicPr>
        <p:blipFill>
          <a:blip r:embed="rId6">
            <a:alphaModFix/>
          </a:blip>
          <a:stretch>
            <a:fillRect/>
          </a:stretch>
        </p:blipFill>
        <p:spPr>
          <a:xfrm>
            <a:off x="3880726" y="3024769"/>
            <a:ext cx="1496436" cy="907674"/>
          </a:xfrm>
          <a:prstGeom prst="rect">
            <a:avLst/>
          </a:prstGeom>
          <a:noFill/>
          <a:ln w="38100" cap="flat" cmpd="sng">
            <a:solidFill>
              <a:srgbClr val="0B5394"/>
            </a:solidFill>
            <a:prstDash val="solid"/>
            <a:round/>
            <a:headEnd type="none" w="sm" len="sm"/>
            <a:tailEnd type="none" w="sm" len="sm"/>
          </a:ln>
        </p:spPr>
      </p:pic>
      <p:sp>
        <p:nvSpPr>
          <p:cNvPr id="340" name="Google Shape;340;p41">
            <a:extLst>
              <a:ext uri="{C183D7F6-B498-43B3-948B-1728B52AA6E4}">
                <adec:decorative xmlns:adec="http://schemas.microsoft.com/office/drawing/2017/decorative" val="1"/>
              </a:ext>
            </a:extLst>
          </p:cNvPr>
          <p:cNvSpPr/>
          <p:nvPr/>
        </p:nvSpPr>
        <p:spPr>
          <a:xfrm>
            <a:off x="4631502" y="3095244"/>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a:extLst>
              <a:ext uri="{C183D7F6-B498-43B3-948B-1728B52AA6E4}">
                <adec:decorative xmlns:adec="http://schemas.microsoft.com/office/drawing/2017/decorative" val="1"/>
              </a:ext>
            </a:extLst>
          </p:cNvPr>
          <p:cNvSpPr/>
          <p:nvPr/>
        </p:nvSpPr>
        <p:spPr>
          <a:xfrm>
            <a:off x="4547359" y="3574682"/>
            <a:ext cx="163200" cy="136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a:off x="5554011" y="2999419"/>
            <a:ext cx="821400" cy="958200"/>
          </a:xfrm>
          <a:prstGeom prst="foldedCorner">
            <a:avLst>
              <a:gd name="adj" fmla="val 16667"/>
            </a:avLst>
          </a:prstGeom>
          <a:solidFill>
            <a:srgbClr val="CFE2F3"/>
          </a:solid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b="1">
                <a:solidFill>
                  <a:srgbClr val="0B5394"/>
                </a:solidFill>
              </a:rPr>
              <a:t>Learning Guide</a:t>
            </a:r>
            <a:endParaRPr sz="1100" b="1">
              <a:solidFill>
                <a:srgbClr val="0B5394"/>
              </a:solidFill>
            </a:endParaRPr>
          </a:p>
        </p:txBody>
      </p:sp>
      <p:grpSp>
        <p:nvGrpSpPr>
          <p:cNvPr id="345" name="Google Shape;345;p41" descr="Image with Team A activity reports on top and Team B activity reports on the bottom"/>
          <p:cNvGrpSpPr/>
          <p:nvPr/>
        </p:nvGrpSpPr>
        <p:grpSpPr>
          <a:xfrm>
            <a:off x="6071676" y="1902368"/>
            <a:ext cx="1143724" cy="1280080"/>
            <a:chOff x="6071676" y="1902368"/>
            <a:chExt cx="1143724" cy="1280080"/>
          </a:xfrm>
        </p:grpSpPr>
        <p:pic>
          <p:nvPicPr>
            <p:cNvPr id="346" name="Google Shape;346;p41"/>
            <p:cNvPicPr preferRelativeResize="0"/>
            <p:nvPr/>
          </p:nvPicPr>
          <p:blipFill>
            <a:blip r:embed="rId7">
              <a:alphaModFix/>
            </a:blip>
            <a:stretch>
              <a:fillRect/>
            </a:stretch>
          </p:blipFill>
          <p:spPr>
            <a:xfrm>
              <a:off x="6071676" y="1902368"/>
              <a:ext cx="1143724" cy="545974"/>
            </a:xfrm>
            <a:prstGeom prst="rect">
              <a:avLst/>
            </a:prstGeom>
            <a:noFill/>
            <a:ln w="38100" cap="flat" cmpd="sng">
              <a:solidFill>
                <a:srgbClr val="990000"/>
              </a:solidFill>
              <a:prstDash val="solid"/>
              <a:round/>
              <a:headEnd type="none" w="sm" len="sm"/>
              <a:tailEnd type="none" w="sm" len="sm"/>
            </a:ln>
          </p:spPr>
        </p:pic>
        <p:pic>
          <p:nvPicPr>
            <p:cNvPr id="347" name="Google Shape;347;p41"/>
            <p:cNvPicPr preferRelativeResize="0"/>
            <p:nvPr/>
          </p:nvPicPr>
          <p:blipFill>
            <a:blip r:embed="rId7">
              <a:alphaModFix/>
            </a:blip>
            <a:stretch>
              <a:fillRect/>
            </a:stretch>
          </p:blipFill>
          <p:spPr>
            <a:xfrm>
              <a:off x="6071676" y="2636475"/>
              <a:ext cx="1143724" cy="545974"/>
            </a:xfrm>
            <a:prstGeom prst="rect">
              <a:avLst/>
            </a:prstGeom>
            <a:noFill/>
            <a:ln w="38100" cap="flat" cmpd="sng">
              <a:solidFill>
                <a:srgbClr val="0B5394"/>
              </a:solidFill>
              <a:prstDash val="solid"/>
              <a:round/>
              <a:headEnd type="none" w="sm" len="sm"/>
              <a:tailEnd type="none" w="sm" len="sm"/>
            </a:ln>
          </p:spPr>
        </p:pic>
      </p:grpSp>
      <p:sp>
        <p:nvSpPr>
          <p:cNvPr id="353" name="Google Shape;353;p41" descr="arrow pointing from Team A and B activity reports to final process steps"/>
          <p:cNvSpPr/>
          <p:nvPr/>
        </p:nvSpPr>
        <p:spPr>
          <a:xfrm>
            <a:off x="7347394" y="2427696"/>
            <a:ext cx="3729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1"/>
          <p:cNvSpPr/>
          <p:nvPr/>
        </p:nvSpPr>
        <p:spPr>
          <a:xfrm>
            <a:off x="7852300" y="1894900"/>
            <a:ext cx="959400" cy="5460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2. All-IP Meeting</a:t>
            </a:r>
            <a:endParaRPr sz="1000">
              <a:solidFill>
                <a:schemeClr val="lt1"/>
              </a:solidFill>
            </a:endParaRPr>
          </a:p>
        </p:txBody>
      </p:sp>
      <p:sp>
        <p:nvSpPr>
          <p:cNvPr id="354" name="Google Shape;354;p41" descr="arrow pointing from step 2 to step 3"/>
          <p:cNvSpPr/>
          <p:nvPr/>
        </p:nvSpPr>
        <p:spPr>
          <a:xfrm rot="5400000">
            <a:off x="8124500" y="2427699"/>
            <a:ext cx="2844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1"/>
          <p:cNvSpPr/>
          <p:nvPr/>
        </p:nvSpPr>
        <p:spPr>
          <a:xfrm>
            <a:off x="7852200" y="2588275"/>
            <a:ext cx="959400" cy="11385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3. Internal Decisional Workshop for Adaptation and Action Planning</a:t>
            </a:r>
            <a:endParaRPr sz="1000">
              <a:solidFill>
                <a:schemeClr val="lt1"/>
              </a:solidFill>
            </a:endParaRPr>
          </a:p>
        </p:txBody>
      </p:sp>
      <p:sp>
        <p:nvSpPr>
          <p:cNvPr id="356" name="Google Shape;356;p41" descr="arrow pointing from step 3 to step 4"/>
          <p:cNvSpPr/>
          <p:nvPr/>
        </p:nvSpPr>
        <p:spPr>
          <a:xfrm rot="5400000">
            <a:off x="8124500" y="3723099"/>
            <a:ext cx="284400" cy="193500"/>
          </a:xfrm>
          <a:prstGeom prst="right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1"/>
          <p:cNvSpPr/>
          <p:nvPr/>
        </p:nvSpPr>
        <p:spPr>
          <a:xfrm>
            <a:off x="7852200" y="3883675"/>
            <a:ext cx="959400" cy="765000"/>
          </a:xfrm>
          <a:prstGeom prst="rect">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lt1"/>
                </a:solidFill>
              </a:rPr>
              <a:t>4. Share decisions made back to partners</a:t>
            </a:r>
            <a:endParaRPr sz="1000">
              <a:solidFill>
                <a:schemeClr val="lt1"/>
              </a:solidFill>
            </a:endParaRPr>
          </a:p>
        </p:txBody>
      </p:sp>
      <p:sp>
        <p:nvSpPr>
          <p:cNvPr id="309" name="Google Shape;309;p41"/>
          <p:cNvSpPr txBox="1"/>
          <p:nvPr/>
        </p:nvSpPr>
        <p:spPr>
          <a:xfrm>
            <a:off x="2517611" y="257975"/>
            <a:ext cx="1323600" cy="354000"/>
          </a:xfrm>
          <a:prstGeom prst="rect">
            <a:avLst/>
          </a:prstGeom>
          <a:solidFill>
            <a:srgbClr val="FFFFFF"/>
          </a:solidFill>
          <a:ln w="381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990000"/>
                </a:solidFill>
              </a:rPr>
              <a:t>Site Visit Team A</a:t>
            </a:r>
            <a:endParaRPr sz="1100" b="1">
              <a:solidFill>
                <a:srgbClr val="990000"/>
              </a:solidFill>
            </a:endParaRPr>
          </a:p>
        </p:txBody>
      </p:sp>
      <p:sp>
        <p:nvSpPr>
          <p:cNvPr id="331" name="Google Shape;331;p41"/>
          <p:cNvSpPr txBox="1"/>
          <p:nvPr/>
        </p:nvSpPr>
        <p:spPr>
          <a:xfrm>
            <a:off x="2517611" y="4054108"/>
            <a:ext cx="1323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B5394"/>
                </a:solidFill>
              </a:rPr>
              <a:t>Site Visit Team B</a:t>
            </a:r>
            <a:endParaRPr sz="1100" b="1">
              <a:solidFill>
                <a:srgbClr val="0B5394"/>
              </a:solidFill>
            </a:endParaRPr>
          </a:p>
        </p:txBody>
      </p:sp>
      <p:sp>
        <p:nvSpPr>
          <p:cNvPr id="338" name="Google Shape;338;p41"/>
          <p:cNvSpPr txBox="1"/>
          <p:nvPr/>
        </p:nvSpPr>
        <p:spPr>
          <a:xfrm>
            <a:off x="1952930" y="3024778"/>
            <a:ext cx="564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B5394"/>
                </a:solidFill>
              </a:rPr>
              <a:t>Day 1</a:t>
            </a:r>
            <a:endParaRPr sz="1100" b="1">
              <a:solidFill>
                <a:srgbClr val="0B5394"/>
              </a:solidFill>
            </a:endParaRPr>
          </a:p>
        </p:txBody>
      </p:sp>
      <p:sp>
        <p:nvSpPr>
          <p:cNvPr id="343" name="Google Shape;343;p41"/>
          <p:cNvSpPr txBox="1"/>
          <p:nvPr/>
        </p:nvSpPr>
        <p:spPr>
          <a:xfrm>
            <a:off x="5060140" y="3024778"/>
            <a:ext cx="564600" cy="354000"/>
          </a:xfrm>
          <a:prstGeom prst="rect">
            <a:avLst/>
          </a:prstGeom>
          <a:solidFill>
            <a:srgbClr val="FFFFFF"/>
          </a:solidFill>
          <a:ln w="38100" cap="flat" cmpd="sng">
            <a:solidFill>
              <a:srgbClr val="0B539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solidFill>
                  <a:srgbClr val="0B5394"/>
                </a:solidFill>
              </a:rPr>
              <a:t>Day 2</a:t>
            </a:r>
            <a:endParaRPr sz="1100" b="1" dirty="0">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ABR Narratives that can be informed by this model</a:t>
            </a:r>
            <a:endParaRPr/>
          </a:p>
        </p:txBody>
      </p:sp>
      <p:sp>
        <p:nvSpPr>
          <p:cNvPr id="362" name="Google Shape;362;p42"/>
          <p:cNvSpPr txBox="1">
            <a:spLocks noGrp="1"/>
          </p:cNvSpPr>
          <p:nvPr>
            <p:ph type="body" idx="1"/>
          </p:nvPr>
        </p:nvSpPr>
        <p:spPr>
          <a:xfrm>
            <a:off x="685800" y="1286662"/>
            <a:ext cx="7772400" cy="31749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
              <a:t>2 - Describe how this project coordinates with other relevant projects, regardless of their source of funding.</a:t>
            </a:r>
            <a:endParaRPr/>
          </a:p>
          <a:p>
            <a:pPr marL="457200" lvl="0" indent="-342900" algn="l" rtl="0">
              <a:spcBef>
                <a:spcPts val="0"/>
              </a:spcBef>
              <a:spcAft>
                <a:spcPts val="0"/>
              </a:spcAft>
              <a:buSzPts val="1800"/>
              <a:buChar char="•"/>
            </a:pPr>
            <a:r>
              <a:rPr lang="en"/>
              <a:t>3 - Summarize progress in the last 12 months.  Where you have exceeded your outcomes, or fallen short of them, explain the factors that have affected those results.</a:t>
            </a:r>
            <a:endParaRPr/>
          </a:p>
          <a:p>
            <a:pPr marL="457200" lvl="0" indent="-342900" algn="l" rtl="0">
              <a:spcBef>
                <a:spcPts val="0"/>
              </a:spcBef>
              <a:spcAft>
                <a:spcPts val="0"/>
              </a:spcAft>
              <a:buSzPts val="1800"/>
              <a:buChar char="•"/>
            </a:pPr>
            <a:r>
              <a:rPr lang="en"/>
              <a:t>5 - How much funding you are requesting for this  in FY 2022. Describe the new short and/or long-term results that this new funding would make possible.  </a:t>
            </a:r>
            <a:endParaRPr/>
          </a:p>
          <a:p>
            <a:pPr marL="457200" lvl="0" indent="-342900" algn="l" rtl="0">
              <a:spcBef>
                <a:spcPts val="0"/>
              </a:spcBef>
              <a:spcAft>
                <a:spcPts val="0"/>
              </a:spcAft>
              <a:buSzPts val="1800"/>
              <a:buChar char="•"/>
            </a:pPr>
            <a:r>
              <a:rPr lang="en"/>
              <a:t>6 - Describe which levers of Russian/Kremlin activity the programming counters, </a:t>
            </a:r>
            <a:r>
              <a:rPr lang="en" i="1"/>
              <a:t>or vulnerabilities to such activities, </a:t>
            </a:r>
            <a:r>
              <a:rPr lang="en"/>
              <a:t>and the CAATSA goal it will support.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a:spLocks noGrp="1"/>
          </p:cNvSpPr>
          <p:nvPr>
            <p:ph type="title"/>
          </p:nvPr>
        </p:nvSpPr>
        <p:spPr>
          <a:xfrm>
            <a:off x="686104" y="677485"/>
            <a:ext cx="77724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PPR narratives that can be informed by this model</a:t>
            </a:r>
            <a:endParaRPr/>
          </a:p>
        </p:txBody>
      </p:sp>
      <p:sp>
        <p:nvSpPr>
          <p:cNvPr id="368" name="Google Shape;368;p43"/>
          <p:cNvSpPr txBox="1">
            <a:spLocks noGrp="1"/>
          </p:cNvSpPr>
          <p:nvPr>
            <p:ph type="body" idx="1"/>
          </p:nvPr>
        </p:nvSpPr>
        <p:spPr>
          <a:xfrm>
            <a:off x="685800" y="1286649"/>
            <a:ext cx="7772400" cy="345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500"/>
              <a:t>Qualitative and observational data obtained via site visits provide important context and nuance to explain:</a:t>
            </a:r>
            <a:endParaRPr sz="1500"/>
          </a:p>
          <a:p>
            <a:pPr marL="457200" lvl="0" indent="-336550" algn="l" rtl="0">
              <a:spcBef>
                <a:spcPts val="800"/>
              </a:spcBef>
              <a:spcAft>
                <a:spcPts val="0"/>
              </a:spcAft>
              <a:buSzPts val="1700"/>
              <a:buChar char="•"/>
            </a:pPr>
            <a:r>
              <a:rPr lang="en" sz="1500" b="1"/>
              <a:t>Deviation narratives</a:t>
            </a:r>
            <a:r>
              <a:rPr lang="en" sz="1500"/>
              <a:t> - when actual outcome data deviates significantly from that FY’s targets</a:t>
            </a:r>
            <a:endParaRPr sz="1500"/>
          </a:p>
          <a:p>
            <a:pPr marL="914400" lvl="1" indent="-336550" algn="l" rtl="0">
              <a:spcBef>
                <a:spcPts val="1000"/>
              </a:spcBef>
              <a:spcAft>
                <a:spcPts val="0"/>
              </a:spcAft>
              <a:buSzPts val="1700"/>
              <a:buChar char="–"/>
            </a:pPr>
            <a:r>
              <a:rPr lang="en" sz="1500"/>
              <a:t>Ex.: </a:t>
            </a:r>
            <a:r>
              <a:rPr lang="en" sz="1500" i="1"/>
              <a:t>“In FY 2021 the ECRG implemented events and trainings delayed in FY 2020 due to COVID-19 restrictions and the hostilities in NK.”</a:t>
            </a:r>
            <a:endParaRPr sz="1500" i="1"/>
          </a:p>
          <a:p>
            <a:pPr marL="457200" lvl="0" indent="-336550" algn="l" rtl="0">
              <a:spcBef>
                <a:spcPts val="1000"/>
              </a:spcBef>
              <a:spcAft>
                <a:spcPts val="0"/>
              </a:spcAft>
              <a:buSzPts val="1700"/>
              <a:buChar char="•"/>
            </a:pPr>
            <a:r>
              <a:rPr lang="en" sz="1500" b="1"/>
              <a:t>Key issue narratives</a:t>
            </a:r>
            <a:r>
              <a:rPr lang="en" sz="1500"/>
              <a:t> - speaking to local implementers and beneficiaries at their sites reveals crucial information about the “how” and “why” behind our quantitative data that are difficult or impossible to capture through other means.</a:t>
            </a:r>
            <a:endParaRPr sz="1500"/>
          </a:p>
          <a:p>
            <a:pPr marL="914400" lvl="1" indent="-336550" algn="l" rtl="0">
              <a:spcBef>
                <a:spcPts val="1000"/>
              </a:spcBef>
              <a:spcAft>
                <a:spcPts val="1000"/>
              </a:spcAft>
              <a:buSzPts val="1700"/>
              <a:buChar char="–"/>
            </a:pPr>
            <a:r>
              <a:rPr lang="en" sz="1500"/>
              <a:t>Ex. of Key Issues:</a:t>
            </a:r>
            <a:r>
              <a:rPr lang="en" sz="1500" i="1"/>
              <a:t> Sustainability and Local Ownership; Investing in People Disability Inclusive Development: Participation of Persons with Disabilities; Youth Development and Emerging Leader, COVID-19</a:t>
            </a:r>
            <a:endParaRPr sz="1000" b="1">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4"/>
          <p:cNvSpPr txBox="1">
            <a:spLocks noGrp="1"/>
          </p:cNvSpPr>
          <p:nvPr>
            <p:ph type="title"/>
          </p:nvPr>
        </p:nvSpPr>
        <p:spPr>
          <a:xfrm>
            <a:off x="580375" y="677475"/>
            <a:ext cx="7980000" cy="458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t>Fall Strategic Portfolio Review informs other PC actions</a:t>
            </a:r>
            <a:endParaRPr dirty="0"/>
          </a:p>
        </p:txBody>
      </p:sp>
      <p:sp>
        <p:nvSpPr>
          <p:cNvPr id="417" name="Google Shape;417;p44"/>
          <p:cNvSpPr/>
          <p:nvPr/>
        </p:nvSpPr>
        <p:spPr>
          <a:xfrm>
            <a:off x="125800" y="1309925"/>
            <a:ext cx="7001100" cy="318300"/>
          </a:xfrm>
          <a:prstGeom prst="rightArrow">
            <a:avLst>
              <a:gd name="adj1" fmla="val 50000"/>
              <a:gd name="adj2" fmla="val 50000"/>
            </a:avLst>
          </a:prstGeom>
          <a:solidFill>
            <a:srgbClr val="0C58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rPr>
              <a:t>Ongoing assessments, evaluations, and/or research</a:t>
            </a:r>
            <a:endParaRPr sz="1000">
              <a:solidFill>
                <a:schemeClr val="lt1"/>
              </a:solidFill>
            </a:endParaRPr>
          </a:p>
        </p:txBody>
      </p:sp>
      <p:grpSp>
        <p:nvGrpSpPr>
          <p:cNvPr id="410" name="Google Shape;410;p44" descr="Column labeled September 2022 with information about SPO tests data accessibility in DIS"/>
          <p:cNvGrpSpPr/>
          <p:nvPr/>
        </p:nvGrpSpPr>
        <p:grpSpPr>
          <a:xfrm>
            <a:off x="-25" y="1702277"/>
            <a:ext cx="1525524" cy="3441463"/>
            <a:chOff x="1515975" y="2295580"/>
            <a:chExt cx="1525524" cy="2847950"/>
          </a:xfrm>
        </p:grpSpPr>
        <p:sp>
          <p:nvSpPr>
            <p:cNvPr id="411" name="Google Shape;411;p44"/>
            <p:cNvSpPr/>
            <p:nvPr/>
          </p:nvSpPr>
          <p:spPr>
            <a:xfrm>
              <a:off x="1515975" y="2823930"/>
              <a:ext cx="15255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1515975" y="2295580"/>
              <a:ext cx="15255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txBox="1"/>
            <p:nvPr/>
          </p:nvSpPr>
          <p:spPr>
            <a:xfrm>
              <a:off x="1692700" y="3050044"/>
              <a:ext cx="1244400" cy="67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100" b="1">
                  <a:solidFill>
                    <a:srgbClr val="5E5E5E"/>
                  </a:solidFill>
                  <a:latin typeface="Roboto"/>
                  <a:ea typeface="Roboto"/>
                  <a:cs typeface="Roboto"/>
                  <a:sym typeface="Roboto"/>
                </a:rPr>
                <a:t>SPO tests data accessibility in DIS </a:t>
              </a:r>
              <a:endParaRPr sz="1100" b="1">
                <a:solidFill>
                  <a:srgbClr val="5E5E5E"/>
                </a:solidFill>
                <a:latin typeface="Roboto"/>
                <a:ea typeface="Roboto"/>
                <a:cs typeface="Roboto"/>
                <a:sym typeface="Roboto"/>
              </a:endParaRPr>
            </a:p>
          </p:txBody>
        </p:sp>
        <p:sp>
          <p:nvSpPr>
            <p:cNvPr id="414" name="Google Shape;414;p44"/>
            <p:cNvSpPr txBox="1"/>
            <p:nvPr/>
          </p:nvSpPr>
          <p:spPr>
            <a:xfrm>
              <a:off x="1692702" y="3798455"/>
              <a:ext cx="1172100" cy="1094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800">
                  <a:solidFill>
                    <a:srgbClr val="5E5E5E"/>
                  </a:solidFill>
                  <a:latin typeface="Roboto"/>
                  <a:ea typeface="Roboto"/>
                  <a:cs typeface="Roboto"/>
                  <a:sym typeface="Roboto"/>
                </a:rPr>
                <a:t>What key performance and context data are readily accessible to us for learning?</a:t>
              </a:r>
              <a:endParaRPr sz="800">
                <a:solidFill>
                  <a:srgbClr val="5E5E5E"/>
                </a:solidFill>
                <a:latin typeface="Roboto"/>
                <a:ea typeface="Roboto"/>
                <a:cs typeface="Roboto"/>
                <a:sym typeface="Roboto"/>
              </a:endParaRPr>
            </a:p>
          </p:txBody>
        </p:sp>
        <p:sp>
          <p:nvSpPr>
            <p:cNvPr id="415" name="Google Shape;415;p44"/>
            <p:cNvSpPr txBox="1"/>
            <p:nvPr/>
          </p:nvSpPr>
          <p:spPr>
            <a:xfrm>
              <a:off x="1692702" y="2441112"/>
              <a:ext cx="872100" cy="26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Sept</a:t>
              </a:r>
              <a:r>
                <a:rPr lang="en" sz="1000">
                  <a:solidFill>
                    <a:srgbClr val="0C58D3"/>
                  </a:solidFill>
                  <a:latin typeface="Roboto"/>
                  <a:ea typeface="Roboto"/>
                  <a:cs typeface="Roboto"/>
                  <a:sym typeface="Roboto"/>
                </a:rPr>
                <a:t> </a:t>
              </a:r>
              <a:r>
                <a:rPr lang="en" sz="1000">
                  <a:solidFill>
                    <a:srgbClr val="5E5E5E"/>
                  </a:solidFill>
                  <a:latin typeface="Roboto"/>
                  <a:ea typeface="Roboto"/>
                  <a:cs typeface="Roboto"/>
                  <a:sym typeface="Roboto"/>
                </a:rPr>
                <a:t>2022</a:t>
              </a:r>
              <a:endParaRPr sz="1000">
                <a:solidFill>
                  <a:srgbClr val="0C58D3"/>
                </a:solidFill>
                <a:latin typeface="Roboto"/>
                <a:ea typeface="Roboto"/>
                <a:cs typeface="Roboto"/>
                <a:sym typeface="Roboto"/>
              </a:endParaRPr>
            </a:p>
          </p:txBody>
        </p:sp>
        <p:cxnSp>
          <p:nvCxnSpPr>
            <p:cNvPr id="416" name="Google Shape;416;p44"/>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grpSp>
        <p:nvGrpSpPr>
          <p:cNvPr id="403" name="Google Shape;403;p44" descr="Column under October 2022 Annual Strategic Portfolio Review heading about Select site visits and address PMP learning questions"/>
          <p:cNvGrpSpPr/>
          <p:nvPr/>
        </p:nvGrpSpPr>
        <p:grpSpPr>
          <a:xfrm>
            <a:off x="1515975" y="1702277"/>
            <a:ext cx="4397419" cy="3441463"/>
            <a:chOff x="1515975" y="2295580"/>
            <a:chExt cx="4397419" cy="2847950"/>
          </a:xfrm>
        </p:grpSpPr>
        <p:sp>
          <p:nvSpPr>
            <p:cNvPr id="404" name="Google Shape;404;p44"/>
            <p:cNvSpPr/>
            <p:nvPr/>
          </p:nvSpPr>
          <p:spPr>
            <a:xfrm>
              <a:off x="1515975" y="2823930"/>
              <a:ext cx="1525500" cy="23196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1515975" y="2295580"/>
              <a:ext cx="15255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txBox="1"/>
            <p:nvPr/>
          </p:nvSpPr>
          <p:spPr>
            <a:xfrm>
              <a:off x="1692700" y="3050044"/>
              <a:ext cx="12603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Select site visits address PMP learning Qs</a:t>
              </a:r>
              <a:endParaRPr sz="1100" b="1">
                <a:solidFill>
                  <a:srgbClr val="FFFFFF"/>
                </a:solidFill>
                <a:latin typeface="Roboto"/>
                <a:ea typeface="Roboto"/>
                <a:cs typeface="Roboto"/>
                <a:sym typeface="Roboto"/>
              </a:endParaRPr>
            </a:p>
          </p:txBody>
        </p:sp>
        <p:sp>
          <p:nvSpPr>
            <p:cNvPr id="407" name="Google Shape;407;p44"/>
            <p:cNvSpPr txBox="1"/>
            <p:nvPr/>
          </p:nvSpPr>
          <p:spPr>
            <a:xfrm>
              <a:off x="1692702" y="3798455"/>
              <a:ext cx="11721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How have COVID, NK, sanctions against Russia impacted our programming in selected regions?</a:t>
              </a:r>
              <a:endParaRPr sz="800">
                <a:solidFill>
                  <a:srgbClr val="FFFFFF"/>
                </a:solidFill>
                <a:latin typeface="Roboto"/>
                <a:ea typeface="Roboto"/>
                <a:cs typeface="Roboto"/>
                <a:sym typeface="Roboto"/>
              </a:endParaRPr>
            </a:p>
          </p:txBody>
        </p:sp>
        <p:sp>
          <p:nvSpPr>
            <p:cNvPr id="408" name="Google Shape;408;p44"/>
            <p:cNvSpPr txBox="1"/>
            <p:nvPr/>
          </p:nvSpPr>
          <p:spPr>
            <a:xfrm>
              <a:off x="1692694" y="2441122"/>
              <a:ext cx="4220700" cy="260400"/>
            </a:xfrm>
            <a:prstGeom prst="rect">
              <a:avLst/>
            </a:prstGeom>
            <a:noFill/>
            <a:ln w="9525" cap="flat" cmpd="sng">
              <a:solidFill>
                <a:srgbClr val="0C58D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a:solidFill>
                    <a:srgbClr val="0C58D3"/>
                  </a:solidFill>
                  <a:latin typeface="Roboto"/>
                  <a:ea typeface="Roboto"/>
                  <a:cs typeface="Roboto"/>
                  <a:sym typeface="Roboto"/>
                </a:rPr>
                <a:t>October 2022 - Annual Strategic Portfolio Review</a:t>
              </a:r>
              <a:endParaRPr sz="1000">
                <a:solidFill>
                  <a:srgbClr val="0C58D3"/>
                </a:solidFill>
                <a:latin typeface="Roboto"/>
                <a:ea typeface="Roboto"/>
                <a:cs typeface="Roboto"/>
                <a:sym typeface="Roboto"/>
              </a:endParaRPr>
            </a:p>
          </p:txBody>
        </p:sp>
        <p:cxnSp>
          <p:nvCxnSpPr>
            <p:cNvPr id="409" name="Google Shape;409;p44"/>
            <p:cNvCxnSpPr/>
            <p:nvPr/>
          </p:nvCxnSpPr>
          <p:spPr>
            <a:xfrm>
              <a:off x="3041499" y="2295580"/>
              <a:ext cx="0" cy="2837400"/>
            </a:xfrm>
            <a:prstGeom prst="straightConnector1">
              <a:avLst/>
            </a:prstGeom>
            <a:noFill/>
            <a:ln w="9525" cap="flat" cmpd="sng">
              <a:solidFill>
                <a:srgbClr val="A1C3FA"/>
              </a:solidFill>
              <a:prstDash val="dot"/>
              <a:round/>
              <a:headEnd type="none" w="sm" len="sm"/>
              <a:tailEnd type="none" w="sm" len="sm"/>
            </a:ln>
          </p:spPr>
        </p:cxnSp>
      </p:grpSp>
      <p:grpSp>
        <p:nvGrpSpPr>
          <p:cNvPr id="396" name="Google Shape;396;p44" descr="Column under October 2022 Annual Strategic Portfolio Review heading about an All-IP meeting"/>
          <p:cNvGrpSpPr/>
          <p:nvPr/>
        </p:nvGrpSpPr>
        <p:grpSpPr>
          <a:xfrm>
            <a:off x="3041501" y="1702270"/>
            <a:ext cx="1525524" cy="3441470"/>
            <a:chOff x="3048000" y="2295575"/>
            <a:chExt cx="1524000" cy="2847956"/>
          </a:xfrm>
        </p:grpSpPr>
        <p:grpSp>
          <p:nvGrpSpPr>
            <p:cNvPr id="397" name="Google Shape;397;p44"/>
            <p:cNvGrpSpPr/>
            <p:nvPr/>
          </p:nvGrpSpPr>
          <p:grpSpPr>
            <a:xfrm>
              <a:off x="3048000" y="2295578"/>
              <a:ext cx="1524000" cy="2847953"/>
              <a:chOff x="0" y="2295575"/>
              <a:chExt cx="1524000" cy="2837455"/>
            </a:xfrm>
          </p:grpSpPr>
          <p:sp>
            <p:nvSpPr>
              <p:cNvPr id="398" name="Google Shape;398;p44"/>
              <p:cNvSpPr/>
              <p:nvPr/>
            </p:nvSpPr>
            <p:spPr>
              <a:xfrm>
                <a:off x="0" y="2823930"/>
                <a:ext cx="1524000" cy="23091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0" y="2295575"/>
                <a:ext cx="15240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0" name="Google Shape;400;p44"/>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401" name="Google Shape;401;p4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100" b="1">
                  <a:solidFill>
                    <a:schemeClr val="lt1"/>
                  </a:solidFill>
                  <a:latin typeface="Roboto"/>
                  <a:ea typeface="Roboto"/>
                  <a:cs typeface="Roboto"/>
                  <a:sym typeface="Roboto"/>
                </a:rPr>
                <a:t>All-IP Meeting</a:t>
              </a:r>
              <a:endParaRPr sz="1100" b="1">
                <a:solidFill>
                  <a:schemeClr val="lt1"/>
                </a:solidFill>
                <a:latin typeface="Roboto"/>
                <a:ea typeface="Roboto"/>
                <a:cs typeface="Roboto"/>
                <a:sym typeface="Roboto"/>
              </a:endParaRPr>
            </a:p>
          </p:txBody>
        </p:sp>
        <p:sp>
          <p:nvSpPr>
            <p:cNvPr id="402" name="Google Shape;402;p4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chemeClr val="lt1"/>
                  </a:solidFill>
                  <a:latin typeface="Roboto"/>
                  <a:ea typeface="Roboto"/>
                  <a:cs typeface="Roboto"/>
                  <a:sym typeface="Roboto"/>
                </a:rPr>
                <a:t>Does what we learned in site visits resonate?</a:t>
              </a:r>
              <a:endParaRPr sz="800">
                <a:solidFill>
                  <a:schemeClr val="lt1"/>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chemeClr val="lt1"/>
                  </a:solidFill>
                  <a:latin typeface="Roboto"/>
                  <a:ea typeface="Roboto"/>
                  <a:cs typeface="Roboto"/>
                  <a:sym typeface="Roboto"/>
                </a:rPr>
                <a:t>What other feedback do IPs have?</a:t>
              </a:r>
              <a:endParaRPr sz="800">
                <a:solidFill>
                  <a:schemeClr val="lt1"/>
                </a:solidFill>
                <a:latin typeface="Roboto"/>
                <a:ea typeface="Roboto"/>
                <a:cs typeface="Roboto"/>
                <a:sym typeface="Roboto"/>
              </a:endParaRPr>
            </a:p>
          </p:txBody>
        </p:sp>
      </p:grpSp>
      <p:grpSp>
        <p:nvGrpSpPr>
          <p:cNvPr id="389" name="Google Shape;389;p44" descr="column underneath October 2022 Annual Strategic Portfolio Review heading about internal decisional PR meeting"/>
          <p:cNvGrpSpPr/>
          <p:nvPr/>
        </p:nvGrpSpPr>
        <p:grpSpPr>
          <a:xfrm>
            <a:off x="4567026" y="1702270"/>
            <a:ext cx="1525524" cy="3441470"/>
            <a:chOff x="3048000" y="2295575"/>
            <a:chExt cx="1524000" cy="2847956"/>
          </a:xfrm>
        </p:grpSpPr>
        <p:grpSp>
          <p:nvGrpSpPr>
            <p:cNvPr id="390" name="Google Shape;390;p44"/>
            <p:cNvGrpSpPr/>
            <p:nvPr/>
          </p:nvGrpSpPr>
          <p:grpSpPr>
            <a:xfrm>
              <a:off x="3048000" y="2295578"/>
              <a:ext cx="1524000" cy="2847953"/>
              <a:chOff x="0" y="2295575"/>
              <a:chExt cx="1524000" cy="2837455"/>
            </a:xfrm>
          </p:grpSpPr>
          <p:sp>
            <p:nvSpPr>
              <p:cNvPr id="391" name="Google Shape;391;p44"/>
              <p:cNvSpPr/>
              <p:nvPr/>
            </p:nvSpPr>
            <p:spPr>
              <a:xfrm>
                <a:off x="0" y="2823930"/>
                <a:ext cx="1524000" cy="23091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4"/>
              <p:cNvSpPr/>
              <p:nvPr/>
            </p:nvSpPr>
            <p:spPr>
              <a:xfrm>
                <a:off x="0" y="2295575"/>
                <a:ext cx="1524000" cy="537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3" name="Google Shape;393;p44"/>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94" name="Google Shape;394;p4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Roboto"/>
                  <a:ea typeface="Roboto"/>
                  <a:cs typeface="Roboto"/>
                  <a:sym typeface="Roboto"/>
                </a:rPr>
                <a:t>Internal decisional PR meeting*</a:t>
              </a:r>
              <a:endParaRPr sz="1100" b="1">
                <a:solidFill>
                  <a:schemeClr val="lt1"/>
                </a:solidFill>
                <a:latin typeface="Roboto"/>
                <a:ea typeface="Roboto"/>
                <a:cs typeface="Roboto"/>
                <a:sym typeface="Roboto"/>
              </a:endParaRPr>
            </a:p>
          </p:txBody>
        </p:sp>
        <p:sp>
          <p:nvSpPr>
            <p:cNvPr id="395" name="Google Shape;395;p4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chemeClr val="lt1"/>
                  </a:solidFill>
                  <a:latin typeface="Roboto"/>
                  <a:ea typeface="Roboto"/>
                  <a:cs typeface="Roboto"/>
                  <a:sym typeface="Roboto"/>
                </a:rPr>
                <a:t>What adaptations do we need to make to our programming?</a:t>
              </a:r>
              <a:endParaRPr sz="800">
                <a:solidFill>
                  <a:schemeClr val="lt1"/>
                </a:solidFill>
                <a:latin typeface="Roboto"/>
                <a:ea typeface="Roboto"/>
                <a:cs typeface="Roboto"/>
                <a:sym typeface="Roboto"/>
              </a:endParaRPr>
            </a:p>
            <a:p>
              <a:pPr marL="0" lvl="0" indent="0" algn="l" rtl="0">
                <a:lnSpc>
                  <a:spcPct val="115000"/>
                </a:lnSpc>
                <a:spcBef>
                  <a:spcPts val="1600"/>
                </a:spcBef>
                <a:spcAft>
                  <a:spcPts val="0"/>
                </a:spcAft>
                <a:buNone/>
              </a:pPr>
              <a:r>
                <a:rPr lang="en" sz="800">
                  <a:solidFill>
                    <a:schemeClr val="lt1"/>
                  </a:solidFill>
                  <a:latin typeface="Roboto"/>
                  <a:ea typeface="Roboto"/>
                  <a:cs typeface="Roboto"/>
                  <a:sym typeface="Roboto"/>
                </a:rPr>
                <a:t>To our operations?</a:t>
              </a:r>
              <a:endParaRPr sz="800">
                <a:solidFill>
                  <a:schemeClr val="lt1"/>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chemeClr val="lt1"/>
                  </a:solidFill>
                  <a:latin typeface="Roboto"/>
                  <a:ea typeface="Roboto"/>
                  <a:cs typeface="Roboto"/>
                  <a:sym typeface="Roboto"/>
                </a:rPr>
                <a:t>What other assessments do we need for our MCST?</a:t>
              </a:r>
              <a:endParaRPr sz="800">
                <a:solidFill>
                  <a:schemeClr val="lt1"/>
                </a:solidFill>
                <a:latin typeface="Roboto"/>
                <a:ea typeface="Roboto"/>
                <a:cs typeface="Roboto"/>
                <a:sym typeface="Roboto"/>
              </a:endParaRPr>
            </a:p>
          </p:txBody>
        </p:sp>
      </p:grpSp>
      <p:grpSp>
        <p:nvGrpSpPr>
          <p:cNvPr id="381" name="Google Shape;381;p44" descr="Column labeled Nov/Dec 2022 about performance reporting and budget review submissions"/>
          <p:cNvGrpSpPr/>
          <p:nvPr/>
        </p:nvGrpSpPr>
        <p:grpSpPr>
          <a:xfrm>
            <a:off x="6092551" y="1702270"/>
            <a:ext cx="1525524" cy="3441470"/>
            <a:chOff x="3048000" y="2295575"/>
            <a:chExt cx="1524000" cy="2847956"/>
          </a:xfrm>
        </p:grpSpPr>
        <p:grpSp>
          <p:nvGrpSpPr>
            <p:cNvPr id="382" name="Google Shape;382;p44"/>
            <p:cNvGrpSpPr/>
            <p:nvPr/>
          </p:nvGrpSpPr>
          <p:grpSpPr>
            <a:xfrm>
              <a:off x="3048000" y="2295578"/>
              <a:ext cx="1524000" cy="2847953"/>
              <a:chOff x="0" y="2295575"/>
              <a:chExt cx="1524000" cy="2837455"/>
            </a:xfrm>
          </p:grpSpPr>
          <p:sp>
            <p:nvSpPr>
              <p:cNvPr id="383" name="Google Shape;383;p44"/>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85" name="Google Shape;385;p44"/>
            <p:cNvCxnSpPr/>
            <p:nvPr/>
          </p:nvCxnSpPr>
          <p:spPr>
            <a:xfrm>
              <a:off x="4572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386" name="Google Shape;386;p4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5E5E5E"/>
                  </a:solidFill>
                  <a:latin typeface="Roboto"/>
                  <a:ea typeface="Roboto"/>
                  <a:cs typeface="Roboto"/>
                  <a:sym typeface="Roboto"/>
                </a:rPr>
                <a:t>PPR &amp; ABR Submission</a:t>
              </a:r>
              <a:endParaRPr sz="1100" b="1" dirty="0">
                <a:solidFill>
                  <a:srgbClr val="5E5E5E"/>
                </a:solidFill>
                <a:latin typeface="Roboto"/>
                <a:ea typeface="Roboto"/>
                <a:cs typeface="Roboto"/>
                <a:sym typeface="Roboto"/>
              </a:endParaRPr>
            </a:p>
          </p:txBody>
        </p:sp>
        <p:sp>
          <p:nvSpPr>
            <p:cNvPr id="387" name="Google Shape;387;p4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5E5E5E"/>
                  </a:solidFill>
                  <a:latin typeface="Roboto"/>
                  <a:ea typeface="Roboto"/>
                  <a:cs typeface="Roboto"/>
                  <a:sym typeface="Roboto"/>
                </a:rPr>
                <a:t>What can we say about what we’ve achieved?</a:t>
              </a:r>
              <a:endParaRPr sz="800">
                <a:solidFill>
                  <a:srgbClr val="5E5E5E"/>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rgbClr val="5E5E5E"/>
                  </a:solidFill>
                  <a:latin typeface="Roboto"/>
                  <a:ea typeface="Roboto"/>
                  <a:cs typeface="Roboto"/>
                  <a:sym typeface="Roboto"/>
                </a:rPr>
                <a:t>What budget do we need to make the adaptations to activities?</a:t>
              </a:r>
              <a:endParaRPr sz="800">
                <a:solidFill>
                  <a:srgbClr val="5E5E5E"/>
                </a:solidFill>
                <a:latin typeface="Roboto"/>
                <a:ea typeface="Roboto"/>
                <a:cs typeface="Roboto"/>
                <a:sym typeface="Roboto"/>
              </a:endParaRPr>
            </a:p>
          </p:txBody>
        </p:sp>
        <p:sp>
          <p:nvSpPr>
            <p:cNvPr id="388" name="Google Shape;388;p44"/>
            <p:cNvSpPr txBox="1"/>
            <p:nvPr/>
          </p:nvSpPr>
          <p:spPr>
            <a:xfrm>
              <a:off x="3224547" y="2441102"/>
              <a:ext cx="11499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5E5E5E"/>
                  </a:solidFill>
                  <a:latin typeface="Roboto"/>
                  <a:ea typeface="Roboto"/>
                  <a:cs typeface="Roboto"/>
                  <a:sym typeface="Roboto"/>
                </a:rPr>
                <a:t>Nov/ Dec 2022</a:t>
              </a:r>
              <a:endParaRPr sz="1000" dirty="0">
                <a:solidFill>
                  <a:srgbClr val="5E5E5E"/>
                </a:solidFill>
                <a:latin typeface="Roboto"/>
                <a:ea typeface="Roboto"/>
                <a:cs typeface="Roboto"/>
                <a:sym typeface="Roboto"/>
              </a:endParaRPr>
            </a:p>
          </p:txBody>
        </p:sp>
      </p:grpSp>
      <p:grpSp>
        <p:nvGrpSpPr>
          <p:cNvPr id="374" name="Google Shape;374;p44" descr="Text column labeled February 2023 about CDCS Midcourse stocktaking"/>
          <p:cNvGrpSpPr/>
          <p:nvPr/>
        </p:nvGrpSpPr>
        <p:grpSpPr>
          <a:xfrm>
            <a:off x="7618076" y="1702273"/>
            <a:ext cx="1525524" cy="3441467"/>
            <a:chOff x="3048000" y="2295578"/>
            <a:chExt cx="1524000" cy="2847953"/>
          </a:xfrm>
        </p:grpSpPr>
        <p:grpSp>
          <p:nvGrpSpPr>
            <p:cNvPr id="375" name="Google Shape;375;p44"/>
            <p:cNvGrpSpPr/>
            <p:nvPr/>
          </p:nvGrpSpPr>
          <p:grpSpPr>
            <a:xfrm>
              <a:off x="3048000" y="2295578"/>
              <a:ext cx="1524000" cy="2847953"/>
              <a:chOff x="0" y="2295575"/>
              <a:chExt cx="1524000" cy="2837455"/>
            </a:xfrm>
          </p:grpSpPr>
          <p:sp>
            <p:nvSpPr>
              <p:cNvPr id="376" name="Google Shape;376;p44"/>
              <p:cNvSpPr/>
              <p:nvPr/>
            </p:nvSpPr>
            <p:spPr>
              <a:xfrm>
                <a:off x="0" y="2823930"/>
                <a:ext cx="1524000" cy="230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4"/>
              <p:cNvSpPr/>
              <p:nvPr/>
            </p:nvSpPr>
            <p:spPr>
              <a:xfrm>
                <a:off x="0" y="2295575"/>
                <a:ext cx="1524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4"/>
            <p:cNvSpPr txBox="1"/>
            <p:nvPr/>
          </p:nvSpPr>
          <p:spPr>
            <a:xfrm>
              <a:off x="3224550" y="3050050"/>
              <a:ext cx="11709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5E5E5E"/>
                  </a:solidFill>
                  <a:latin typeface="Roboto"/>
                  <a:ea typeface="Roboto"/>
                  <a:cs typeface="Roboto"/>
                  <a:sym typeface="Roboto"/>
                </a:rPr>
                <a:t>CDCS Mid-course Stocktaking*</a:t>
              </a:r>
              <a:endParaRPr sz="1100" b="1" dirty="0">
                <a:solidFill>
                  <a:srgbClr val="5E5E5E"/>
                </a:solidFill>
                <a:latin typeface="Roboto"/>
                <a:ea typeface="Roboto"/>
                <a:cs typeface="Roboto"/>
                <a:sym typeface="Roboto"/>
              </a:endParaRPr>
            </a:p>
          </p:txBody>
        </p:sp>
        <p:sp>
          <p:nvSpPr>
            <p:cNvPr id="379" name="Google Shape;379;p44"/>
            <p:cNvSpPr txBox="1"/>
            <p:nvPr/>
          </p:nvSpPr>
          <p:spPr>
            <a:xfrm>
              <a:off x="3224550" y="3798450"/>
              <a:ext cx="1170900" cy="109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5E5E5E"/>
                  </a:solidFill>
                  <a:latin typeface="Roboto"/>
                  <a:ea typeface="Roboto"/>
                  <a:cs typeface="Roboto"/>
                  <a:sym typeface="Roboto"/>
                </a:rPr>
                <a:t>What adaptations do we need to make to our current strategy?</a:t>
              </a:r>
              <a:endParaRPr sz="800">
                <a:solidFill>
                  <a:srgbClr val="5E5E5E"/>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rgbClr val="5E5E5E"/>
                  </a:solidFill>
                  <a:latin typeface="Roboto"/>
                  <a:ea typeface="Roboto"/>
                  <a:cs typeface="Roboto"/>
                  <a:sym typeface="Roboto"/>
                </a:rPr>
                <a:t>What do we need to learn/consider to prepare for our next strategy?</a:t>
              </a:r>
              <a:endParaRPr sz="800">
                <a:solidFill>
                  <a:srgbClr val="5E5E5E"/>
                </a:solidFill>
                <a:latin typeface="Roboto"/>
                <a:ea typeface="Roboto"/>
                <a:cs typeface="Roboto"/>
                <a:sym typeface="Roboto"/>
              </a:endParaRPr>
            </a:p>
          </p:txBody>
        </p:sp>
        <p:sp>
          <p:nvSpPr>
            <p:cNvPr id="380" name="Google Shape;380;p44"/>
            <p:cNvSpPr txBox="1"/>
            <p:nvPr/>
          </p:nvSpPr>
          <p:spPr>
            <a:xfrm>
              <a:off x="3224550"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5E5E5E"/>
                  </a:solidFill>
                  <a:latin typeface="Roboto"/>
                  <a:ea typeface="Roboto"/>
                  <a:cs typeface="Roboto"/>
                  <a:sym typeface="Roboto"/>
                </a:rPr>
                <a:t>Feb 2023</a:t>
              </a:r>
              <a:endParaRPr sz="1000" dirty="0">
                <a:solidFill>
                  <a:srgbClr val="5E5E5E"/>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1220</Words>
  <Application>Microsoft Office PowerPoint</Application>
  <PresentationFormat>On-screen Show (16:9)</PresentationFormat>
  <Paragraphs>119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Gill Sans</vt:lpstr>
      <vt:lpstr>Roboto</vt:lpstr>
      <vt:lpstr>16.9-Template_12.7.2016</vt:lpstr>
      <vt:lpstr>Portfolio Reviews</vt:lpstr>
      <vt:lpstr>Why do we do Portfolio Reviews?</vt:lpstr>
      <vt:lpstr>Problem Statement</vt:lpstr>
      <vt:lpstr>Let’s try something different</vt:lpstr>
      <vt:lpstr>Annual Strategic Portfolio Review Process Map</vt:lpstr>
      <vt:lpstr>Site Visit Process Map</vt:lpstr>
      <vt:lpstr>ABR Narratives that can be informed by this model</vt:lpstr>
      <vt:lpstr>PPR narratives that can be informed by this model</vt:lpstr>
      <vt:lpstr>Fall Strategic Portfolio Review informs other PC actions</vt:lpstr>
      <vt:lpstr>Benefits of this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Reviews</dc:title>
  <cp:lastModifiedBy>Heather Risley</cp:lastModifiedBy>
  <cp:revision>2</cp:revision>
  <dcterms:modified xsi:type="dcterms:W3CDTF">2022-09-23T22:26:15Z</dcterms:modified>
</cp:coreProperties>
</file>