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256" r:id="rId2"/>
    <p:sldId id="257" r:id="rId3"/>
    <p:sldId id="258" r:id="rId4"/>
    <p:sldId id="275" r:id="rId5"/>
    <p:sldId id="276" r:id="rId6"/>
    <p:sldId id="261" r:id="rId7"/>
    <p:sldId id="273" r:id="rId8"/>
    <p:sldId id="274"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Gill Sans" panose="020B0604020202020204" charset="0"/>
      <p:regular r:id="rId20"/>
      <p:bold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EFDFBF-52A1-41E2-BA84-D2CA40B74FB7}">
  <a:tblStyle styleId="{80EFDFBF-52A1-41E2-BA84-D2CA40B74FB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292"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Font typeface="Gill Sans"/>
              <a:buChar char="●"/>
            </a:pPr>
            <a:r>
              <a:rPr lang="en">
                <a:latin typeface="Gill Sans"/>
                <a:ea typeface="Gill Sans"/>
                <a:cs typeface="Gill Sans"/>
                <a:sym typeface="Gill Sans"/>
              </a:rPr>
              <a:t>Copy relevant slides from FBPRs, organize by DO</a:t>
            </a:r>
            <a:endParaRPr>
              <a:latin typeface="Gill Sans"/>
              <a:ea typeface="Gill Sans"/>
              <a:cs typeface="Gill Sans"/>
              <a:sym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We have all shared some common challenges in our context over the last several years, even though our programming is sometimes quite different.</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have we learned from each other?</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List a few things you heard during site visits that surprised you, or made you think “aha!”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else would we like to learn from each other?</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continuing challenges might benefit from other programs’/partners’ experience or perspective?</a:t>
            </a:r>
            <a:endParaRPr>
              <a:latin typeface="Gill Sans"/>
              <a:ea typeface="Gill Sans"/>
              <a:cs typeface="Gill Sans"/>
              <a:sym typeface="Gill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Gill Sans"/>
                <a:ea typeface="Gill Sans"/>
                <a:cs typeface="Gill Sans"/>
                <a:sym typeface="Gill Sans"/>
              </a:rPr>
              <a:t>Adaptive management </a:t>
            </a:r>
            <a:r>
              <a:rPr lang="en">
                <a:latin typeface="Gill Sans"/>
                <a:ea typeface="Gill Sans"/>
                <a:cs typeface="Gill Sans"/>
                <a:sym typeface="Gill Sans"/>
              </a:rPr>
              <a:t>is an intentional approach to making decision and adjustments in response to new information and changes in context. Adaptive management is how we create and sustain “living documents” and ultimately provide programming that is fresh and responsive.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For each of the conclusions listed on the context slide, slide 2, input the challenge into the “Context Conclusion” template.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For each context conclusion listed, add one of the following actions. </a:t>
            </a:r>
            <a:endParaRPr>
              <a:latin typeface="Gill Sans"/>
              <a:ea typeface="Gill Sans"/>
              <a:cs typeface="Gill Sans"/>
              <a:sym typeface="Gill Sans"/>
            </a:endParaRPr>
          </a:p>
          <a:p>
            <a:pPr marL="9144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No change needed</a:t>
            </a:r>
            <a:endParaRPr>
              <a:latin typeface="Gill Sans"/>
              <a:ea typeface="Gill Sans"/>
              <a:cs typeface="Gill Sans"/>
              <a:sym typeface="Gill Sans"/>
            </a:endParaRPr>
          </a:p>
          <a:p>
            <a:pPr marL="13716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If you choose this statement, please explain why you think the strategy is still on track to achieve intended results without adaptation?</a:t>
            </a:r>
            <a:endParaRPr>
              <a:latin typeface="Gill Sans"/>
              <a:ea typeface="Gill Sans"/>
              <a:cs typeface="Gill Sans"/>
              <a:sym typeface="Gill Sans"/>
            </a:endParaRPr>
          </a:p>
          <a:p>
            <a:pPr marL="9144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Delayed timeline, but no change in achieving results</a:t>
            </a:r>
            <a:endParaRPr>
              <a:latin typeface="Gill Sans"/>
              <a:ea typeface="Gill Sans"/>
              <a:cs typeface="Gill Sans"/>
              <a:sym typeface="Gill Sans"/>
            </a:endParaRPr>
          </a:p>
          <a:p>
            <a:pPr marL="13716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If you chose this statement, please explain the timeline delay.  For example, how long do you expect the delay to be? How might this impact future programming?</a:t>
            </a:r>
            <a:endParaRPr>
              <a:latin typeface="Gill Sans"/>
              <a:ea typeface="Gill Sans"/>
              <a:cs typeface="Gill Sans"/>
              <a:sym typeface="Gill Sans"/>
            </a:endParaRPr>
          </a:p>
          <a:p>
            <a:pPr marL="9144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Adaptation needed. </a:t>
            </a:r>
            <a:endParaRPr>
              <a:latin typeface="Gill Sans"/>
              <a:ea typeface="Gill Sans"/>
              <a:cs typeface="Gill Sans"/>
              <a:sym typeface="Gill Sans"/>
            </a:endParaRPr>
          </a:p>
          <a:p>
            <a:pPr marL="13716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If you choose this statement, please detail the explicit actions that are needed to keep the strategy on track to achieve the intended results. Example changes might be:</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Incorporating new components or changing the focus of upcoming designs</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Extending an existing award</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Intensified coordination with GOAMM</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Tailoring the PMP</a:t>
            </a:r>
            <a:endParaRPr>
              <a:latin typeface="Gill Sans"/>
              <a:ea typeface="Gill Sans"/>
              <a:cs typeface="Gill Sans"/>
              <a:sym typeface="Gill Sans"/>
            </a:endParaRPr>
          </a:p>
          <a:p>
            <a:pPr marL="45720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3b0a28f27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3b0a28f2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The CDCS says, with respect to the 2018 Velvet Revolution: “a strong latent demand for change, a resilient belief in individual agency and voice, and an awakening to the collective power of a social movement of concerned citizens would change the course of Armenian history….The ensuing political transition elevated a new generation of leaders committed to democratic governance, accountability reforms, and an economic revolution to begin the task of creating a vibrant, inclusive, and resilient economy.”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en">
                <a:latin typeface="Gill Sans"/>
                <a:ea typeface="Gill Sans"/>
                <a:cs typeface="Gill Sans"/>
                <a:sym typeface="Gill Sans"/>
              </a:rPr>
              <a:t>The CDCS also notes that “Youth unemployment is among the highest in the world, near 40 percent, while the private sector continues to be constrained by human capital deficiencies.”</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en">
                <a:latin typeface="Gill Sans"/>
                <a:ea typeface="Gill Sans"/>
                <a:cs typeface="Gill Sans"/>
                <a:sym typeface="Gill Sans"/>
              </a:rPr>
              <a:t>Taken together, these points illustrate that catalytic opportunities, as well as risks, facing Armenia’s youth.</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Identify opportunities to engage the youth in Armenia in the coming </a:t>
            </a:r>
            <a:r>
              <a:rPr lang="en">
                <a:highlight>
                  <a:srgbClr val="FFFF00"/>
                </a:highlight>
                <a:latin typeface="Gill Sans"/>
                <a:ea typeface="Gill Sans"/>
                <a:cs typeface="Gill Sans"/>
                <a:sym typeface="Gill Sans"/>
              </a:rPr>
              <a:t>Fiscal Year FY23.</a:t>
            </a:r>
            <a:r>
              <a:rPr lang="en">
                <a:latin typeface="Gill Sans"/>
                <a:ea typeface="Gill Sans"/>
                <a:cs typeface="Gill Sans"/>
                <a:sym typeface="Gill Sans"/>
              </a:rPr>
              <a:t> While we do have some activities explicitly dedicated to Youth, consider if/how programming in other technical areas might leverage this population as well.</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Each sector will address youth in different ways and a positive catalyst might look very different in EG vs. DG. This may be workforce development for youth, or civic education, and/or increased engagement of youth in the political process, for example. </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List at least one, but no more than three catalysts.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List the IM’s in your portfolio which do (or could) support each opportunity listed.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Identity any gaps that may exist which present a challenge to engage youth or achieve positive youth outcomes. </a:t>
            </a:r>
            <a:endParaRPr>
              <a:latin typeface="Gill Sans"/>
              <a:ea typeface="Gill Sans"/>
              <a:cs typeface="Gill Sans"/>
              <a:sym typeface="Gill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The CDCS addresses specific gender outcomes under each Development Objective.  This slide summarizes those objectives. On this slide each team should:</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Delete the non-relevant DO.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List the contributing Implementing Mechanisms to the gender outcomes in the relevant DO.</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Summarize 1-3 key outcomes that are furthering this gender outcome in your DO.</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Please feel free to add any specific outcomes about other marginalized groups here as well (e.g., youth, women and girls, persons with disabilities, LGBTQIA+-identifying persons, and other traditionally marginalized groups, including persons living outside of Yerevan).</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en" b="1">
                <a:latin typeface="Gill Sans"/>
                <a:ea typeface="Gill Sans"/>
                <a:cs typeface="Gill Sans"/>
                <a:sym typeface="Gill Sans"/>
              </a:rPr>
              <a:t>Note:</a:t>
            </a:r>
            <a:r>
              <a:rPr lang="en">
                <a:latin typeface="Gill Sans"/>
                <a:ea typeface="Gill Sans"/>
                <a:cs typeface="Gill Sans"/>
                <a:sym typeface="Gill Sans"/>
              </a:rPr>
              <a:t> During the presentation, the technical team will not present this slide.  It will be used by the cross-cutting working group and feed into the larger gender presentation. </a:t>
            </a:r>
            <a:endParaRPr>
              <a:latin typeface="Gill Sans"/>
              <a:ea typeface="Gill Sans"/>
              <a:cs typeface="Gill Sans"/>
              <a:sym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This slide depicts how partnerships help us achieve our results and invites your portfolio to examine existing partnerships in light of the strategic results laid out in the CDCS.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solidFill>
                  <a:schemeClr val="dk1"/>
                </a:solidFill>
                <a:latin typeface="Gill Sans"/>
                <a:ea typeface="Gill Sans"/>
                <a:cs typeface="Gill Sans"/>
                <a:sym typeface="Gill Sans"/>
              </a:rPr>
              <a:t>List the CDCS intermediate results for your portfolio in the IR column. </a:t>
            </a:r>
            <a:endParaRPr>
              <a:solidFill>
                <a:schemeClr val="dk1"/>
              </a:solidFill>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solidFill>
                  <a:schemeClr val="dk1"/>
                </a:solidFill>
                <a:latin typeface="Gill Sans"/>
                <a:ea typeface="Gill Sans"/>
                <a:cs typeface="Gill Sans"/>
                <a:sym typeface="Gill Sans"/>
              </a:rPr>
              <a:t>Partnerships are defined as stakeholders that play a critical role in increasing and better sustaining the development impact of our assistance.  Examples are listed below. In the partnership column, list the partnerships that are needed to support and achieve the intermediate result.  Ex:</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Clr>
                <a:schemeClr val="dk1"/>
              </a:buClr>
              <a:buSzPts val="1100"/>
              <a:buFont typeface="Gill Sans"/>
              <a:buAutoNum type="alphaLcPeriod"/>
            </a:pPr>
            <a:r>
              <a:rPr lang="en">
                <a:solidFill>
                  <a:schemeClr val="dk1"/>
                </a:solidFill>
                <a:latin typeface="Gill Sans"/>
                <a:ea typeface="Gill Sans"/>
                <a:cs typeface="Gill Sans"/>
                <a:sym typeface="Gill Sans"/>
              </a:rPr>
              <a:t>Government of Armenia</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Private Sector</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Civil society</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Peace Corps, DOD</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Other bilateral, multilateral donors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Supporting Mechanisms </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latin typeface="Gill Sans"/>
                <a:ea typeface="Gill Sans"/>
                <a:cs typeface="Gill Sans"/>
                <a:sym typeface="Gill Sans"/>
              </a:rPr>
              <a:t>List each IM in your portfolio and/or external mechanisms which supports the identified partnership </a:t>
            </a:r>
            <a:r>
              <a:rPr lang="en">
                <a:solidFill>
                  <a:schemeClr val="dk1"/>
                </a:solidFill>
                <a:latin typeface="Gill Sans"/>
                <a:ea typeface="Gill Sans"/>
                <a:cs typeface="Gill Sans"/>
                <a:sym typeface="Gill Sans"/>
              </a:rPr>
              <a:t>ie.  other donors, local government, local CSOs, private sector, etc.</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Clr>
                <a:schemeClr val="dk1"/>
              </a:buClr>
              <a:buSzPts val="1100"/>
              <a:buFont typeface="Gill Sans"/>
              <a:buAutoNum type="alphaLcPeriod"/>
            </a:pPr>
            <a:r>
              <a:rPr lang="en">
                <a:solidFill>
                  <a:schemeClr val="dk1"/>
                </a:solidFill>
                <a:latin typeface="Gill Sans"/>
                <a:ea typeface="Gill Sans"/>
                <a:cs typeface="Gill Sans"/>
                <a:sym typeface="Gill Sans"/>
              </a:rPr>
              <a:t>List only the top three mechanisms</a:t>
            </a:r>
            <a:endParaRPr>
              <a:solidFill>
                <a:schemeClr val="dk1"/>
              </a:solidFill>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How might these partnerships need to adapt to contextual changes?</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latin typeface="Gill Sans"/>
                <a:ea typeface="Gill Sans"/>
                <a:cs typeface="Gill Sans"/>
                <a:sym typeface="Gill Sans"/>
              </a:rPr>
              <a:t>Given the contextual review on slide two, how might each partnership need to adapt, doe it need to adapt so that it can better support or continue to support USAID objectives?</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latin typeface="Gill Sans"/>
                <a:ea typeface="Gill Sans"/>
                <a:cs typeface="Gill Sans"/>
                <a:sym typeface="Gill Sans"/>
              </a:rPr>
              <a:t>The possible response in this column are:</a:t>
            </a:r>
            <a:endParaRPr>
              <a:latin typeface="Gill Sans"/>
              <a:ea typeface="Gill Sans"/>
              <a:cs typeface="Gill Sans"/>
              <a:sym typeface="Gill Sans"/>
            </a:endParaRPr>
          </a:p>
          <a:p>
            <a:pPr marL="13716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No adaptations needed</a:t>
            </a:r>
            <a:endParaRPr>
              <a:latin typeface="Gill Sans"/>
              <a:ea typeface="Gill Sans"/>
              <a:cs typeface="Gill Sans"/>
              <a:sym typeface="Gill Sans"/>
            </a:endParaRPr>
          </a:p>
          <a:p>
            <a:pPr marL="13716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Adaptations needed</a:t>
            </a:r>
            <a:endParaRPr>
              <a:latin typeface="Gill Sans"/>
              <a:ea typeface="Gill Sans"/>
              <a:cs typeface="Gill Sans"/>
              <a:sym typeface="Gill Sans"/>
            </a:endParaRPr>
          </a:p>
          <a:p>
            <a:pPr marL="1828800" lvl="3"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For this response, please also explain what concrete actions need to be taken in the partnership to respond to the context.</a:t>
            </a:r>
            <a:endParaRPr>
              <a:latin typeface="Gill Sans"/>
              <a:ea typeface="Gill Sans"/>
              <a:cs typeface="Gill Sans"/>
              <a:sym typeface="Gill Sans"/>
            </a:endParaRPr>
          </a:p>
          <a:p>
            <a:pPr marL="1828800" lvl="3"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Examples might be: Intensified involvement in a multi-donor coordination mechanism or developing new communication channels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This is a wildcard slide and can be used to share anything else you would like your colleagues to know.  Some suggestions include:</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IM Success stories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Team member shout-outs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Key team accomplishments/highlights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you need from the support and Front offices</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34b22bffff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34b22bffff_1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b0a28f27e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3b0a28f27e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b0a28f27e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b0a28f27e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4cf7146d2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4cf7146d2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Talking points for animation:</a:t>
            </a:r>
            <a:endParaRPr/>
          </a:p>
          <a:p>
            <a:pPr marL="457200" lvl="0" indent="-298450" algn="l" rtl="0">
              <a:spcBef>
                <a:spcPts val="0"/>
              </a:spcBef>
              <a:spcAft>
                <a:spcPts val="0"/>
              </a:spcAft>
              <a:buSzPts val="1100"/>
              <a:buAutoNum type="arabicPeriod"/>
            </a:pPr>
            <a:r>
              <a:rPr lang="en"/>
              <a:t>New PR structure uses carefully chosen site visits to complement other existing events (All-IP meeting and the time we would usually reserve for PR presentations) to orient us toward learning and adaptation.</a:t>
            </a:r>
            <a:endParaRPr/>
          </a:p>
          <a:p>
            <a:pPr marL="457200" lvl="0" indent="-298450" algn="l" rtl="0">
              <a:spcBef>
                <a:spcPts val="0"/>
              </a:spcBef>
              <a:spcAft>
                <a:spcPts val="0"/>
              </a:spcAft>
              <a:buSzPts val="1100"/>
              <a:buAutoNum type="arabicPeriod"/>
            </a:pPr>
            <a:r>
              <a:rPr lang="en"/>
              <a:t>SPO uses existing data sources  and brief interviews with AOR/CORs to collate information in preparation for PRs.</a:t>
            </a:r>
            <a:endParaRPr/>
          </a:p>
          <a:p>
            <a:pPr marL="457200" lvl="0" indent="-298450" algn="l" rtl="0">
              <a:spcBef>
                <a:spcPts val="0"/>
              </a:spcBef>
              <a:spcAft>
                <a:spcPts val="0"/>
              </a:spcAft>
              <a:buSzPts val="1100"/>
              <a:buAutoNum type="arabicPeriod"/>
            </a:pPr>
            <a:r>
              <a:rPr lang="en"/>
              <a:t>All outputs from the field component is </a:t>
            </a:r>
            <a:r>
              <a:rPr lang="en" i="1"/>
              <a:t>produced on the trip in collaboration with other participants</a:t>
            </a:r>
            <a:r>
              <a:rPr lang="en"/>
              <a:t>, reducing the report-writing burden for AOR/CORs.</a:t>
            </a:r>
            <a:endParaRPr/>
          </a:p>
          <a:p>
            <a:pPr marL="457200" lvl="0" indent="-298450" algn="l" rtl="0">
              <a:spcBef>
                <a:spcPts val="0"/>
              </a:spcBef>
              <a:spcAft>
                <a:spcPts val="0"/>
              </a:spcAft>
              <a:buSzPts val="1100"/>
              <a:buAutoNum type="arabicPeriod"/>
            </a:pPr>
            <a:r>
              <a:rPr lang="en"/>
              <a:t>Outputs from Mission-internal meeting are oriented toward decisions/adaptations so that we can best leverage other PC actions in order to be more efficient and effective in achieving our results.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3aea1d11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3aea1d11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37c524fe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37c524f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This slide presents a chance to shine a spotlight on any of the accomplishments in your portfolio.  Each of the three boxes on the slide should represent an accomplishment/spotlight in a mini-case study format.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Where it says “Spotlight” Give your accomplishments a short, one or two word title.</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Provide a one sentence or two description of the achievement where the template says “summary”</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List key outputs or concrete accomplishments in the bullet point list at the end. </a:t>
            </a:r>
            <a:endParaRPr>
              <a:latin typeface="Gill Sans"/>
              <a:ea typeface="Gill Sans"/>
              <a:cs typeface="Gill Sans"/>
              <a:sym typeface="Gill Sans"/>
            </a:endParaRPr>
          </a:p>
          <a:p>
            <a:pPr marL="457200" lvl="0" indent="0" algn="l" rtl="0">
              <a:lnSpc>
                <a:spcPct val="100000"/>
              </a:lnSpc>
              <a:spcBef>
                <a:spcPts val="0"/>
              </a:spcBef>
              <a:spcAft>
                <a:spcPts val="0"/>
              </a:spcAft>
              <a:buSzPts val="1100"/>
              <a:buNone/>
            </a:pPr>
            <a:r>
              <a:rPr lang="en">
                <a:latin typeface="Gill Sans"/>
                <a:ea typeface="Gill Sans"/>
                <a:cs typeface="Gill Sans"/>
                <a:sym typeface="Gill Sans"/>
              </a:rPr>
              <a:t> </a:t>
            </a:r>
            <a:endParaRPr>
              <a:latin typeface="Gill Sans"/>
              <a:ea typeface="Gill Sans"/>
              <a:cs typeface="Gill Sans"/>
              <a:sym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Programming doesn’t always go as expected and sometimes challenges arise.  This slide should discuss the top three challenges that are keeping us up at night --- and maybe could be going better. For each challenge keeping you up at night:</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Add a one or two word title where it says, “Challenge”</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Summarize the challenge in a few sentences where it says “summary”</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And add 1-3 actions in the bullet point list that your portfolio is doing (or could do) to address the challenge. </a:t>
            </a:r>
            <a:endParaRPr>
              <a:latin typeface="Gill Sans"/>
              <a:ea typeface="Gill Sans"/>
              <a:cs typeface="Gill Sans"/>
              <a:sym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3b0a28f2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3b0a28f2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t="15289" r="8223" b="8641"/>
          <a:stretch/>
        </p:blipFill>
        <p:spPr>
          <a:xfrm>
            <a:off x="152400" y="152761"/>
            <a:ext cx="8839200" cy="4837977"/>
          </a:xfrm>
          <a:prstGeom prst="rect">
            <a:avLst/>
          </a:prstGeom>
          <a:noFill/>
          <a:ln>
            <a:noFill/>
          </a:ln>
        </p:spPr>
      </p:pic>
      <p:sp>
        <p:nvSpPr>
          <p:cNvPr id="14" name="Google Shape;14;p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txBox="1">
            <a:spLocks noGrp="1"/>
          </p:cNvSpPr>
          <p:nvPr>
            <p:ph type="ctrTitle"/>
          </p:nvPr>
        </p:nvSpPr>
        <p:spPr>
          <a:xfrm>
            <a:off x="685800" y="2269376"/>
            <a:ext cx="3886200" cy="1200300"/>
          </a:xfrm>
          <a:prstGeom prst="rect">
            <a:avLst/>
          </a:prstGeom>
          <a:noFill/>
          <a:ln>
            <a:noFill/>
          </a:ln>
          <a:effectLst>
            <a:outerShdw blurRad="254000" algn="tl" rotWithShape="0">
              <a:srgbClr val="000000">
                <a:alpha val="20000"/>
              </a:srgbClr>
            </a:outerShdw>
          </a:effectLst>
        </p:spPr>
        <p:txBody>
          <a:bodyPr spcFirstLastPara="1" wrap="square" lIns="0" tIns="0" rIns="0" bIns="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3790588"/>
            <a:ext cx="3429000" cy="1200300"/>
          </a:xfrm>
          <a:prstGeom prst="rect">
            <a:avLst/>
          </a:prstGeom>
          <a:noFill/>
          <a:ln>
            <a:noFill/>
          </a:ln>
          <a:effectLst>
            <a:outerShdw blurRad="254000" algn="tl" rotWithShape="0">
              <a:srgbClr val="000000">
                <a:alpha val="40000"/>
              </a:srgbClr>
            </a:outerShdw>
          </a:effectLst>
        </p:spPr>
        <p:txBody>
          <a:bodyPr spcFirstLastPara="1" wrap="square" lIns="0" tIns="0" rIns="0" bIns="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chemeClr val="lt1"/>
              </a:buClr>
              <a:buSzPts val="600"/>
              <a:buNone/>
              <a:defRPr sz="600">
                <a:solidFill>
                  <a:schemeClr val="lt1"/>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8" name="Google Shape;18;p2"/>
          <p:cNvPicPr preferRelativeResize="0"/>
          <p:nvPr/>
        </p:nvPicPr>
        <p:blipFill rotWithShape="1">
          <a:blip r:embed="rId3">
            <a:alphaModFix/>
          </a:blip>
          <a:srcRect/>
          <a:stretch/>
        </p:blipFill>
        <p:spPr>
          <a:xfrm>
            <a:off x="285750" y="258592"/>
            <a:ext cx="1904954" cy="6349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2" name="Google Shape;72;p11"/>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3" name="Google Shape;73;p1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1"/>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9" name="Google Shape;79;p12"/>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0" name="Google Shape;80;p1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2"/>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4" name="Google Shape;84;p12"/>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85"/>
        <p:cNvGrpSpPr/>
        <p:nvPr/>
      </p:nvGrpSpPr>
      <p:grpSpPr>
        <a:xfrm>
          <a:off x="0" y="0"/>
          <a:ext cx="0" cy="0"/>
          <a:chOff x="0" y="0"/>
          <a:chExt cx="0" cy="0"/>
        </a:xfrm>
      </p:grpSpPr>
      <p:sp>
        <p:nvSpPr>
          <p:cNvPr id="86" name="Google Shape;86;p13"/>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3"/>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4"/>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9" name="Google Shape;99;p15"/>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0" name="Google Shape;100;p1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6" name="Google Shape;106;p16"/>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7" name="Google Shape;107;p1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16"/>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1" name="Google Shape;111;p16"/>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4" name="Google Shape;114;p17"/>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5" name="Google Shape;115;p1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7"/>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9" name="Google Shape;119;p17"/>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0"/>
        <p:cNvGrpSpPr/>
        <p:nvPr/>
      </p:nvGrpSpPr>
      <p:grpSpPr>
        <a:xfrm>
          <a:off x="0" y="0"/>
          <a:ext cx="0" cy="0"/>
          <a:chOff x="0" y="0"/>
          <a:chExt cx="0" cy="0"/>
        </a:xfrm>
      </p:grpSpPr>
      <p:sp>
        <p:nvSpPr>
          <p:cNvPr id="121" name="Google Shape;121;p18"/>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2" name="Google Shape;122;p18"/>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18"/>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5" name="Google Shape;125;p18"/>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6" name="Google Shape;126;p18"/>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27"/>
        <p:cNvGrpSpPr/>
        <p:nvPr/>
      </p:nvGrpSpPr>
      <p:grpSpPr>
        <a:xfrm>
          <a:off x="0" y="0"/>
          <a:ext cx="0" cy="0"/>
          <a:chOff x="0" y="0"/>
          <a:chExt cx="0" cy="0"/>
        </a:xfrm>
      </p:grpSpPr>
      <p:sp>
        <p:nvSpPr>
          <p:cNvPr id="128" name="Google Shape;128;p19"/>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9" name="Google Shape;129;p1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9"/>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2" name="Google Shape;132;p19"/>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0"/>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0"/>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139" name="Google Shape;139;p2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40" name="Google Shape;140;p20"/>
          <p:cNvPicPr preferRelativeResize="0"/>
          <p:nvPr/>
        </p:nvPicPr>
        <p:blipFill rotWithShape="1">
          <a:blip r:embed="rId2">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3"/>
          <p:cNvPicPr preferRelativeResize="0"/>
          <p:nvPr/>
        </p:nvPicPr>
        <p:blipFill rotWithShape="1">
          <a:blip r:embed="rId2">
            <a:alphaModFix/>
          </a:blip>
          <a:srcRect/>
          <a:stretch/>
        </p:blipFill>
        <p:spPr>
          <a:xfrm>
            <a:off x="684768" y="4310397"/>
            <a:ext cx="1358768" cy="4076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146" name="Google Shape;146;p2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2"/>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5" name="Google Shape;155;p23"/>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6" name="Google Shape;156;p2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3"/>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24"/>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2" name="Google Shape;162;p24"/>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3" name="Google Shape;163;p2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4"/>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7" name="Google Shape;167;p2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68"/>
        <p:cNvGrpSpPr/>
        <p:nvPr/>
      </p:nvGrpSpPr>
      <p:grpSpPr>
        <a:xfrm>
          <a:off x="0" y="0"/>
          <a:ext cx="0" cy="0"/>
          <a:chOff x="0" y="0"/>
          <a:chExt cx="0" cy="0"/>
        </a:xfrm>
      </p:grpSpPr>
      <p:sp>
        <p:nvSpPr>
          <p:cNvPr id="169" name="Google Shape;169;p25"/>
          <p:cNvSpPr>
            <a:spLocks noGrp="1"/>
          </p:cNvSpPr>
          <p:nvPr>
            <p:ph type="pic" idx="2"/>
          </p:nvPr>
        </p:nvSpPr>
        <p:spPr>
          <a:xfrm>
            <a:off x="152400" y="2571749"/>
            <a:ext cx="8839200" cy="24210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0" name="Google Shape;170;p25"/>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1" name="Google Shape;171;p2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5"/>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25"/>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5" name="Google Shape;175;p2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76"/>
        <p:cNvGrpSpPr/>
        <p:nvPr/>
      </p:nvGrpSpPr>
      <p:grpSpPr>
        <a:xfrm>
          <a:off x="0" y="0"/>
          <a:ext cx="0" cy="0"/>
          <a:chOff x="0" y="0"/>
          <a:chExt cx="0" cy="0"/>
        </a:xfrm>
      </p:grpSpPr>
      <p:sp>
        <p:nvSpPr>
          <p:cNvPr id="177" name="Google Shape;177;p2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8" name="Google Shape;178;p2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26"/>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1" name="Google Shape;181;p26"/>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2" name="Google Shape;182;p26"/>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5" name="Google Shape;185;p2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2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8" name="Google Shape;188;p27"/>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89"/>
        <p:cNvGrpSpPr/>
        <p:nvPr/>
      </p:nvGrpSpPr>
      <p:grpSpPr>
        <a:xfrm>
          <a:off x="0" y="0"/>
          <a:ext cx="0" cy="0"/>
          <a:chOff x="0" y="0"/>
          <a:chExt cx="0" cy="0"/>
        </a:xfrm>
      </p:grpSpPr>
      <p:sp>
        <p:nvSpPr>
          <p:cNvPr id="190" name="Google Shape;190;p28"/>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1" name="Google Shape;191;p28"/>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2" name="Google Shape;192;p28"/>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28"/>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2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28"/>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8" name="Google Shape;198;p29"/>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9" name="Google Shape;199;p2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29"/>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2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29"/>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3" name="Google Shape;203;p29"/>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04"/>
        <p:cNvGrpSpPr/>
        <p:nvPr/>
      </p:nvGrpSpPr>
      <p:grpSpPr>
        <a:xfrm>
          <a:off x="0" y="0"/>
          <a:ext cx="0" cy="0"/>
          <a:chOff x="0" y="0"/>
          <a:chExt cx="0" cy="0"/>
        </a:xfrm>
      </p:grpSpPr>
      <p:sp>
        <p:nvSpPr>
          <p:cNvPr id="205" name="Google Shape;205;p30"/>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6" name="Google Shape;206;p30"/>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7" name="Google Shape;207;p3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3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30"/>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152400" y="2571749"/>
            <a:ext cx="8839200" cy="24210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7" name="Google Shape;27;p4"/>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12"/>
        <p:cNvGrpSpPr/>
        <p:nvPr/>
      </p:nvGrpSpPr>
      <p:grpSpPr>
        <a:xfrm>
          <a:off x="0" y="0"/>
          <a:ext cx="0" cy="0"/>
          <a:chOff x="0" y="0"/>
          <a:chExt cx="0" cy="0"/>
        </a:xfrm>
      </p:grpSpPr>
      <p:sp>
        <p:nvSpPr>
          <p:cNvPr id="213" name="Google Shape;213;p31"/>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4" name="Google Shape;214;p3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3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1"/>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7" name="Google Shape;217;p31"/>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8" name="Google Shape;218;p31"/>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19"/>
        <p:cNvGrpSpPr/>
        <p:nvPr/>
      </p:nvGrpSpPr>
      <p:grpSpPr>
        <a:xfrm>
          <a:off x="0" y="0"/>
          <a:ext cx="0" cy="0"/>
          <a:chOff x="0" y="0"/>
          <a:chExt cx="0" cy="0"/>
        </a:xfrm>
      </p:grpSpPr>
      <p:sp>
        <p:nvSpPr>
          <p:cNvPr id="220" name="Google Shape;220;p32"/>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21" name="Google Shape;221;p3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3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2"/>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4" name="Google Shape;224;p32"/>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ue/Gray 1 Content">
  <p:cSld name="Blue/Gray 1 Content">
    <p:spTree>
      <p:nvGrpSpPr>
        <p:cNvPr id="1" name="Shape 225"/>
        <p:cNvGrpSpPr/>
        <p:nvPr/>
      </p:nvGrpSpPr>
      <p:grpSpPr>
        <a:xfrm>
          <a:off x="0" y="0"/>
          <a:ext cx="0" cy="0"/>
          <a:chOff x="0" y="0"/>
          <a:chExt cx="0" cy="0"/>
        </a:xfrm>
      </p:grpSpPr>
      <p:sp>
        <p:nvSpPr>
          <p:cNvPr id="226" name="Google Shape;226;p33"/>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Clr>
                <a:srgbClr val="635C5B"/>
              </a:buClr>
              <a:buSzPts val="1800"/>
              <a:buChar char="•"/>
              <a:defRPr/>
            </a:lvl1pPr>
            <a:lvl2pPr marL="914400" lvl="1" indent="-342900" algn="l" rtl="0">
              <a:lnSpc>
                <a:spcPct val="100000"/>
              </a:lnSpc>
              <a:spcBef>
                <a:spcPts val="1200"/>
              </a:spcBef>
              <a:spcAft>
                <a:spcPts val="0"/>
              </a:spcAft>
              <a:buClr>
                <a:srgbClr val="635C5B"/>
              </a:buClr>
              <a:buSzPts val="1800"/>
              <a:buChar char="–"/>
              <a:defRPr/>
            </a:lvl2pPr>
            <a:lvl3pPr marL="1371600" lvl="2" indent="-342900" algn="l" rtl="0">
              <a:lnSpc>
                <a:spcPct val="100000"/>
              </a:lnSpc>
              <a:spcBef>
                <a:spcPts val="1200"/>
              </a:spcBef>
              <a:spcAft>
                <a:spcPts val="0"/>
              </a:spcAft>
              <a:buClr>
                <a:srgbClr val="6C6463"/>
              </a:buClr>
              <a:buSzPts val="1800"/>
              <a:buChar char="•"/>
              <a:defRPr/>
            </a:lvl3pPr>
            <a:lvl4pPr marL="1828800" lvl="3" indent="-342900" algn="l" rtl="0">
              <a:lnSpc>
                <a:spcPct val="100000"/>
              </a:lnSpc>
              <a:spcBef>
                <a:spcPts val="360"/>
              </a:spcBef>
              <a:spcAft>
                <a:spcPts val="0"/>
              </a:spcAft>
              <a:buClr>
                <a:srgbClr val="6C6463"/>
              </a:buClr>
              <a:buSzPts val="1800"/>
              <a:buChar char="–"/>
              <a:defRPr/>
            </a:lvl4pPr>
            <a:lvl5pPr marL="2286000" lvl="4" indent="-342900" algn="l" rtl="0">
              <a:lnSpc>
                <a:spcPct val="100000"/>
              </a:lnSpc>
              <a:spcBef>
                <a:spcPts val="360"/>
              </a:spcBef>
              <a:spcAft>
                <a:spcPts val="0"/>
              </a:spcAft>
              <a:buClr>
                <a:srgbClr val="6C6463"/>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7" name="Google Shape;227;p33"/>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600" b="0" i="0">
                <a:solidFill>
                  <a:srgbClr val="6C6463"/>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33"/>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600" b="0" i="0">
                <a:solidFill>
                  <a:srgbClr val="6C6463"/>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3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3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Arial"/>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800"/>
              <a:buNone/>
              <a:defRPr>
                <a:solidFill>
                  <a:srgbClr val="FFFFFF"/>
                </a:solidFill>
                <a:latin typeface="Gill Sans"/>
                <a:ea typeface="Gill Sans"/>
                <a:cs typeface="Gill Sans"/>
                <a:sym typeface="Gill Sans"/>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33" name="Google Shape;233;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34" name="Google Shape;234;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5"/>
        <p:cNvGrpSpPr/>
        <p:nvPr/>
      </p:nvGrpSpPr>
      <p:grpSpPr>
        <a:xfrm>
          <a:off x="0" y="0"/>
          <a:ext cx="0" cy="0"/>
          <a:chOff x="0" y="0"/>
          <a:chExt cx="0" cy="0"/>
        </a:xfrm>
      </p:grpSpPr>
      <p:sp>
        <p:nvSpPr>
          <p:cNvPr id="236" name="Google Shape;236;p35"/>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7" name="Google Shape;237;p35"/>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28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38" name="Google Shape;238;p35"/>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33"/>
        <p:cNvGrpSpPr/>
        <p:nvPr/>
      </p:nvGrpSpPr>
      <p:grpSpPr>
        <a:xfrm>
          <a:off x="0" y="0"/>
          <a:ext cx="0" cy="0"/>
          <a:chOff x="0" y="0"/>
          <a:chExt cx="0" cy="0"/>
        </a:xfrm>
      </p:grpSpPr>
      <p:sp>
        <p:nvSpPr>
          <p:cNvPr id="34" name="Google Shape;34;p5"/>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 name="Google Shape;35;p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5"/>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 name="Google Shape;39;p5"/>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6C6463"/>
              </a:buClr>
              <a:buSzPts val="1800"/>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7"/>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t="11529" b="5586"/>
          <a:stretch/>
        </p:blipFill>
        <p:spPr>
          <a:xfrm>
            <a:off x="152399" y="152761"/>
            <a:ext cx="8839200" cy="4837977"/>
          </a:xfrm>
          <a:prstGeom prst="rect">
            <a:avLst/>
          </a:prstGeom>
          <a:noFill/>
          <a:ln>
            <a:noFill/>
          </a:ln>
        </p:spPr>
      </p:pic>
      <p:sp>
        <p:nvSpPr>
          <p:cNvPr id="54" name="Google Shape;54;p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8"/>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9"/>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62" name="Google Shape;62;p9"/>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63" name="Google Shape;63;p9"/>
          <p:cNvPicPr preferRelativeResize="0"/>
          <p:nvPr/>
        </p:nvPicPr>
        <p:blipFill rotWithShape="1">
          <a:blip r:embed="rId2">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body" idx="1"/>
          </p:nvPr>
        </p:nvSpPr>
        <p:spPr>
          <a:xfrm>
            <a:off x="686104" y="1286662"/>
            <a:ext cx="77724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6" name="Google Shape;66;p1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52400" y="4825484"/>
            <a:ext cx="2133600" cy="1845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3124200" y="4825484"/>
            <a:ext cx="2895600" cy="184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6858000" y="4825484"/>
            <a:ext cx="2133600" cy="18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311700" y="1242550"/>
            <a:ext cx="8520600" cy="244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059">
                <a:solidFill>
                  <a:schemeClr val="dk2"/>
                </a:solidFill>
              </a:rPr>
              <a:t>Decisional Meeting for Adaptations from Annual Strategic Portfolio Reviews</a:t>
            </a:r>
            <a:endParaRPr sz="4059">
              <a:solidFill>
                <a:schemeClr val="dk2"/>
              </a:solidFill>
              <a:latin typeface="Gill Sans"/>
              <a:ea typeface="Gill Sans"/>
              <a:cs typeface="Gill Sans"/>
              <a:sym typeface="Gill Sans"/>
            </a:endParaRPr>
          </a:p>
          <a:p>
            <a:pPr marL="0" lvl="0" indent="0" algn="l" rtl="0">
              <a:lnSpc>
                <a:spcPct val="100000"/>
              </a:lnSpc>
              <a:spcBef>
                <a:spcPts val="0"/>
              </a:spcBef>
              <a:spcAft>
                <a:spcPts val="0"/>
              </a:spcAft>
              <a:buSzPts val="2800"/>
              <a:buNone/>
            </a:pPr>
            <a:endParaRPr sz="2160">
              <a:solidFill>
                <a:srgbClr val="FFFFFF"/>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5"/>
          <p:cNvSpPr txBox="1">
            <a:spLocks noGrp="1"/>
          </p:cNvSpPr>
          <p:nvPr>
            <p:ph type="title"/>
          </p:nvPr>
        </p:nvSpPr>
        <p:spPr>
          <a:xfrm>
            <a:off x="311700" y="35117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Learning Networks </a:t>
            </a:r>
            <a:endParaRPr>
              <a:solidFill>
                <a:schemeClr val="dk2"/>
              </a:solidFill>
              <a:latin typeface="Gill Sans"/>
              <a:ea typeface="Gill Sans"/>
              <a:cs typeface="Gill Sans"/>
              <a:sym typeface="Gill Sans"/>
            </a:endParaRPr>
          </a:p>
        </p:txBody>
      </p:sp>
      <p:graphicFrame>
        <p:nvGraphicFramePr>
          <p:cNvPr id="450" name="Google Shape;450;p45"/>
          <p:cNvGraphicFramePr/>
          <p:nvPr>
            <p:extLst>
              <p:ext uri="{D42A27DB-BD31-4B8C-83A1-F6EECF244321}">
                <p14:modId xmlns:p14="http://schemas.microsoft.com/office/powerpoint/2010/main" val="3681197410"/>
              </p:ext>
            </p:extLst>
          </p:nvPr>
        </p:nvGraphicFramePr>
        <p:xfrm>
          <a:off x="632100" y="923850"/>
          <a:ext cx="7879800" cy="3902100"/>
        </p:xfrm>
        <a:graphic>
          <a:graphicData uri="http://schemas.openxmlformats.org/drawingml/2006/table">
            <a:tbl>
              <a:tblPr firstRow="1">
                <a:noFill/>
                <a:tableStyleId>{80EFDFBF-52A1-41E2-BA84-D2CA40B74FB7}</a:tableStyleId>
              </a:tblPr>
              <a:tblGrid>
                <a:gridCol w="3737175">
                  <a:extLst>
                    <a:ext uri="{9D8B030D-6E8A-4147-A177-3AD203B41FA5}">
                      <a16:colId xmlns:a16="http://schemas.microsoft.com/office/drawing/2014/main" val="20000"/>
                    </a:ext>
                  </a:extLst>
                </a:gridCol>
                <a:gridCol w="4142625">
                  <a:extLst>
                    <a:ext uri="{9D8B030D-6E8A-4147-A177-3AD203B41FA5}">
                      <a16:colId xmlns:a16="http://schemas.microsoft.com/office/drawing/2014/main" val="20001"/>
                    </a:ext>
                  </a:extLst>
                </a:gridCol>
              </a:tblGrid>
              <a:tr h="88680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solidFill>
                            <a:schemeClr val="dk2"/>
                          </a:solidFill>
                        </a:rPr>
                        <a:t>What have we learned from each others</a:t>
                      </a:r>
                      <a:r>
                        <a:rPr lang="en" sz="1800" b="1">
                          <a:solidFill>
                            <a:schemeClr val="dk2"/>
                          </a:solidFill>
                        </a:rPr>
                        <a:t>’ experience</a:t>
                      </a:r>
                      <a:r>
                        <a:rPr lang="en" sz="1800" b="1" u="none" strike="noStrike" cap="none">
                          <a:solidFill>
                            <a:schemeClr val="dk2"/>
                          </a:solidFill>
                        </a:rPr>
                        <a:t>?</a:t>
                      </a:r>
                      <a:endParaRPr sz="18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dirty="0">
                          <a:solidFill>
                            <a:schemeClr val="dk2"/>
                          </a:solidFill>
                        </a:rPr>
                        <a:t>What </a:t>
                      </a:r>
                      <a:r>
                        <a:rPr lang="en" sz="1800" b="1" i="1" dirty="0">
                          <a:solidFill>
                            <a:schemeClr val="dk2"/>
                          </a:solidFill>
                        </a:rPr>
                        <a:t>else </a:t>
                      </a:r>
                      <a:r>
                        <a:rPr lang="en" sz="1800" b="1" dirty="0">
                          <a:solidFill>
                            <a:schemeClr val="dk2"/>
                          </a:solidFill>
                        </a:rPr>
                        <a:t>would we like to learn from each other</a:t>
                      </a:r>
                      <a:r>
                        <a:rPr lang="en" sz="1800" b="1" u="none" strike="noStrike" cap="none" dirty="0">
                          <a:solidFill>
                            <a:schemeClr val="dk2"/>
                          </a:solidFill>
                        </a:rPr>
                        <a:t>?</a:t>
                      </a:r>
                      <a:endParaRPr sz="18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768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768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2"/>
                  </a:ext>
                </a:extLst>
              </a:tr>
              <a:tr h="739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3"/>
                  </a:ext>
                </a:extLst>
              </a:tr>
              <a:tr h="739075">
                <a:tc>
                  <a:txBody>
                    <a:bodyPr/>
                    <a:lstStyle/>
                    <a:p>
                      <a:pPr marL="0" marR="0" lvl="0" indent="0" algn="l" rtl="0">
                        <a:lnSpc>
                          <a:spcPct val="100000"/>
                        </a:lnSpc>
                        <a:spcBef>
                          <a:spcPts val="0"/>
                        </a:spcBef>
                        <a:spcAft>
                          <a:spcPts val="0"/>
                        </a:spcAft>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3111"/>
              <a:buNone/>
            </a:pPr>
            <a:r>
              <a:rPr lang="en">
                <a:solidFill>
                  <a:schemeClr val="dk2"/>
                </a:solidFill>
              </a:rPr>
              <a:t>Adaptive Management</a:t>
            </a:r>
            <a:endParaRPr>
              <a:solidFill>
                <a:schemeClr val="dk2"/>
              </a:solidFill>
              <a:highlight>
                <a:srgbClr val="FFFF00"/>
              </a:highlight>
            </a:endParaRPr>
          </a:p>
        </p:txBody>
      </p:sp>
      <p:pic>
        <p:nvPicPr>
          <p:cNvPr id="456" name="Google Shape;456;p46" descr="Graphic of paper airplane flying away from a group of other paper airplanes"/>
          <p:cNvPicPr preferRelativeResize="0"/>
          <p:nvPr/>
        </p:nvPicPr>
        <p:blipFill rotWithShape="1">
          <a:blip r:embed="rId3">
            <a:alphaModFix/>
          </a:blip>
          <a:srcRect/>
          <a:stretch/>
        </p:blipFill>
        <p:spPr>
          <a:xfrm>
            <a:off x="7214138" y="81125"/>
            <a:ext cx="1781174" cy="1068700"/>
          </a:xfrm>
          <a:prstGeom prst="rect">
            <a:avLst/>
          </a:prstGeom>
          <a:noFill/>
          <a:ln>
            <a:noFill/>
          </a:ln>
        </p:spPr>
      </p:pic>
      <p:graphicFrame>
        <p:nvGraphicFramePr>
          <p:cNvPr id="457" name="Google Shape;457;p46"/>
          <p:cNvGraphicFramePr/>
          <p:nvPr>
            <p:extLst>
              <p:ext uri="{D42A27DB-BD31-4B8C-83A1-F6EECF244321}">
                <p14:modId xmlns:p14="http://schemas.microsoft.com/office/powerpoint/2010/main" val="16456830"/>
              </p:ext>
            </p:extLst>
          </p:nvPr>
        </p:nvGraphicFramePr>
        <p:xfrm>
          <a:off x="415975" y="1149825"/>
          <a:ext cx="8416325" cy="3848725"/>
        </p:xfrm>
        <a:graphic>
          <a:graphicData uri="http://schemas.openxmlformats.org/drawingml/2006/table">
            <a:tbl>
              <a:tblPr firstRow="1">
                <a:noFill/>
                <a:tableStyleId>{80EFDFBF-52A1-41E2-BA84-D2CA40B74FB7}</a:tableStyleId>
              </a:tblPr>
              <a:tblGrid>
                <a:gridCol w="2951675">
                  <a:extLst>
                    <a:ext uri="{9D8B030D-6E8A-4147-A177-3AD203B41FA5}">
                      <a16:colId xmlns:a16="http://schemas.microsoft.com/office/drawing/2014/main" val="20000"/>
                    </a:ext>
                  </a:extLst>
                </a:gridCol>
                <a:gridCol w="5464650">
                  <a:extLst>
                    <a:ext uri="{9D8B030D-6E8A-4147-A177-3AD203B41FA5}">
                      <a16:colId xmlns:a16="http://schemas.microsoft.com/office/drawing/2014/main" val="20001"/>
                    </a:ext>
                  </a:extLst>
                </a:gridCol>
              </a:tblGrid>
              <a:tr h="44412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Context Conclusion</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chemeClr val="dk2"/>
                          </a:solidFill>
                        </a:rPr>
                        <a:t>Action</a:t>
                      </a:r>
                      <a:endParaRPr sz="14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1115525">
                <a:tc>
                  <a:txBody>
                    <a:bodyPr/>
                    <a:lstStyle/>
                    <a:p>
                      <a:pPr marL="0" lvl="0" indent="0" algn="l" rtl="0">
                        <a:spcBef>
                          <a:spcPts val="0"/>
                        </a:spcBef>
                        <a:spcAft>
                          <a:spcPts val="0"/>
                        </a:spcAft>
                        <a:buClr>
                          <a:schemeClr val="dk1"/>
                        </a:buClr>
                        <a:buSzPts val="1400"/>
                        <a:buFont typeface="Arial"/>
                        <a:buNone/>
                      </a:pPr>
                      <a:r>
                        <a:rPr lang="en" i="1">
                          <a:solidFill>
                            <a:schemeClr val="dk2"/>
                          </a:solidFill>
                        </a:rPr>
                        <a:t>COVID Context Conclusion </a:t>
                      </a:r>
                      <a:r>
                        <a:rPr lang="en" i="1">
                          <a:solidFill>
                            <a:srgbClr val="6FA8DC"/>
                          </a:solidFill>
                        </a:rPr>
                        <a:t>(copy/paste from the light blue Conclusion row on the previous slide)</a:t>
                      </a:r>
                      <a:endParaRPr sz="1400" u="none" strike="noStrike" cap="none">
                        <a:solidFill>
                          <a:srgbClr val="6FA8DC"/>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922475">
                <a:tc>
                  <a:txBody>
                    <a:bodyPr/>
                    <a:lstStyle/>
                    <a:p>
                      <a:pPr marL="0" lvl="0" indent="0" algn="l" rtl="0">
                        <a:spcBef>
                          <a:spcPts val="0"/>
                        </a:spcBef>
                        <a:spcAft>
                          <a:spcPts val="0"/>
                        </a:spcAft>
                        <a:buClr>
                          <a:schemeClr val="dk1"/>
                        </a:buClr>
                        <a:buSzPts val="1100"/>
                        <a:buFont typeface="Arial"/>
                        <a:buNone/>
                      </a:pPr>
                      <a:r>
                        <a:rPr lang="en" i="1">
                          <a:solidFill>
                            <a:schemeClr val="dk2"/>
                          </a:solidFill>
                        </a:rPr>
                        <a:t>NK Conflict Context Conclusion</a:t>
                      </a:r>
                      <a:endParaRPr sz="1400" i="1"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2"/>
                  </a:ext>
                </a:extLst>
              </a:tr>
              <a:tr h="683300">
                <a:tc>
                  <a:txBody>
                    <a:bodyPr/>
                    <a:lstStyle/>
                    <a:p>
                      <a:pPr marL="0" lvl="0" indent="0" algn="l" rtl="0">
                        <a:spcBef>
                          <a:spcPts val="0"/>
                        </a:spcBef>
                        <a:spcAft>
                          <a:spcPts val="0"/>
                        </a:spcAft>
                        <a:buClr>
                          <a:schemeClr val="dk1"/>
                        </a:buClr>
                        <a:buSzPts val="1400"/>
                        <a:buFont typeface="Arial"/>
                        <a:buNone/>
                      </a:pPr>
                      <a:r>
                        <a:rPr lang="en" i="1">
                          <a:solidFill>
                            <a:schemeClr val="dk2"/>
                          </a:solidFill>
                        </a:rPr>
                        <a:t>Ukraine war/Russian sanction Context Conclusion</a:t>
                      </a:r>
                      <a:endParaRPr sz="1400" i="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3"/>
                  </a:ext>
                </a:extLst>
              </a:tr>
              <a:tr h="683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1400" i="1" u="none" strike="noStrike" cap="none">
                          <a:solidFill>
                            <a:schemeClr val="dk2"/>
                          </a:solidFill>
                        </a:rPr>
                        <a:t>Other Context Conclusion (if any)</a:t>
                      </a:r>
                      <a:endParaRPr sz="1400" i="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7"/>
          <p:cNvSpPr txBox="1">
            <a:spLocks noGrp="1"/>
          </p:cNvSpPr>
          <p:nvPr>
            <p:ph type="title"/>
          </p:nvPr>
        </p:nvSpPr>
        <p:spPr>
          <a:xfrm>
            <a:off x="1775225" y="2234528"/>
            <a:ext cx="5486400" cy="458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a:t>Now, let’s make some plans to implement these adaptations!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466"/>
        <p:cNvGrpSpPr/>
        <p:nvPr/>
      </p:nvGrpSpPr>
      <p:grpSpPr>
        <a:xfrm>
          <a:off x="0" y="0"/>
          <a:ext cx="0" cy="0"/>
          <a:chOff x="0" y="0"/>
          <a:chExt cx="0" cy="0"/>
        </a:xfrm>
      </p:grpSpPr>
      <p:pic>
        <p:nvPicPr>
          <p:cNvPr id="467" name="Google Shape;467;p48" descr="Background graphic of 8 youth jumping mid-air with their arms in the air"/>
          <p:cNvPicPr preferRelativeResize="0"/>
          <p:nvPr/>
        </p:nvPicPr>
        <p:blipFill rotWithShape="1">
          <a:blip r:embed="rId3">
            <a:alphaModFix amt="20000"/>
          </a:blip>
          <a:srcRect/>
          <a:stretch/>
        </p:blipFill>
        <p:spPr>
          <a:xfrm>
            <a:off x="-46125" y="0"/>
            <a:ext cx="9190125" cy="5170575"/>
          </a:xfrm>
          <a:prstGeom prst="rect">
            <a:avLst/>
          </a:prstGeom>
          <a:noFill/>
          <a:ln>
            <a:noFill/>
          </a:ln>
        </p:spPr>
      </p:pic>
      <p:sp>
        <p:nvSpPr>
          <p:cNvPr id="468" name="Google Shape;468;p48"/>
          <p:cNvSpPr txBox="1">
            <a:spLocks noGrp="1"/>
          </p:cNvSpPr>
          <p:nvPr>
            <p:ph type="title"/>
          </p:nvPr>
        </p:nvSpPr>
        <p:spPr>
          <a:xfrm>
            <a:off x="393350" y="25487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Youth</a:t>
            </a:r>
            <a:endParaRPr>
              <a:solidFill>
                <a:schemeClr val="dk2"/>
              </a:solidFill>
              <a:latin typeface="Gill Sans"/>
              <a:ea typeface="Gill Sans"/>
              <a:cs typeface="Gill Sans"/>
              <a:sym typeface="Gill Sans"/>
            </a:endParaRPr>
          </a:p>
        </p:txBody>
      </p:sp>
      <p:graphicFrame>
        <p:nvGraphicFramePr>
          <p:cNvPr id="469" name="Google Shape;469;p48"/>
          <p:cNvGraphicFramePr/>
          <p:nvPr>
            <p:extLst>
              <p:ext uri="{D42A27DB-BD31-4B8C-83A1-F6EECF244321}">
                <p14:modId xmlns:p14="http://schemas.microsoft.com/office/powerpoint/2010/main" val="4076919290"/>
              </p:ext>
            </p:extLst>
          </p:nvPr>
        </p:nvGraphicFramePr>
        <p:xfrm>
          <a:off x="707788" y="894963"/>
          <a:ext cx="7728400" cy="3899825"/>
        </p:xfrm>
        <a:graphic>
          <a:graphicData uri="http://schemas.openxmlformats.org/drawingml/2006/table">
            <a:tbl>
              <a:tblPr firstRow="1">
                <a:noFill/>
                <a:tableStyleId>{80EFDFBF-52A1-41E2-BA84-D2CA40B74FB7}</a:tableStyleId>
              </a:tblPr>
              <a:tblGrid>
                <a:gridCol w="3746275">
                  <a:extLst>
                    <a:ext uri="{9D8B030D-6E8A-4147-A177-3AD203B41FA5}">
                      <a16:colId xmlns:a16="http://schemas.microsoft.com/office/drawing/2014/main" val="20000"/>
                    </a:ext>
                  </a:extLst>
                </a:gridCol>
                <a:gridCol w="1524875">
                  <a:extLst>
                    <a:ext uri="{9D8B030D-6E8A-4147-A177-3AD203B41FA5}">
                      <a16:colId xmlns:a16="http://schemas.microsoft.com/office/drawing/2014/main" val="20001"/>
                    </a:ext>
                  </a:extLst>
                </a:gridCol>
                <a:gridCol w="2457250">
                  <a:extLst>
                    <a:ext uri="{9D8B030D-6E8A-4147-A177-3AD203B41FA5}">
                      <a16:colId xmlns:a16="http://schemas.microsoft.com/office/drawing/2014/main" val="20002"/>
                    </a:ext>
                  </a:extLst>
                </a:gridCol>
              </a:tblGrid>
              <a:tr h="423500">
                <a:tc>
                  <a:txBody>
                    <a:bodyPr/>
                    <a:lstStyle/>
                    <a:p>
                      <a:pPr marL="0" marR="0" lvl="0" indent="0" algn="l" rtl="0">
                        <a:lnSpc>
                          <a:spcPct val="100000"/>
                        </a:lnSpc>
                        <a:spcBef>
                          <a:spcPts val="0"/>
                        </a:spcBef>
                        <a:spcAft>
                          <a:spcPts val="0"/>
                        </a:spcAft>
                        <a:buClr>
                          <a:srgbClr val="000000"/>
                        </a:buClr>
                        <a:buSzPts val="1400"/>
                        <a:buFont typeface="Arial"/>
                        <a:buNone/>
                      </a:pPr>
                      <a:r>
                        <a:rPr lang="en" b="1">
                          <a:solidFill>
                            <a:schemeClr val="dk2"/>
                          </a:solidFill>
                        </a:rPr>
                        <a:t>Youth Engagement Opportunities</a:t>
                      </a:r>
                      <a:r>
                        <a:rPr lang="en" sz="1400" b="1" u="none" strike="noStrike" cap="none">
                          <a:solidFill>
                            <a:schemeClr val="dk2"/>
                          </a:solidFill>
                        </a:rPr>
                        <a:t> - FY2</a:t>
                      </a:r>
                      <a:r>
                        <a:rPr lang="en" b="1">
                          <a:solidFill>
                            <a:schemeClr val="dk2"/>
                          </a:solidFill>
                        </a:rPr>
                        <a:t>3</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Supporting IMs</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chemeClr val="dk2"/>
                          </a:solidFill>
                        </a:rPr>
                        <a:t>Gaps</a:t>
                      </a:r>
                      <a:endParaRPr sz="14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818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1067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2"/>
                  </a:ext>
                </a:extLst>
              </a:tr>
              <a:tr h="15909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73"/>
        <p:cNvGrpSpPr/>
        <p:nvPr/>
      </p:nvGrpSpPr>
      <p:grpSpPr>
        <a:xfrm>
          <a:off x="0" y="0"/>
          <a:ext cx="0" cy="0"/>
          <a:chOff x="0" y="0"/>
          <a:chExt cx="0" cy="0"/>
        </a:xfrm>
      </p:grpSpPr>
      <p:pic>
        <p:nvPicPr>
          <p:cNvPr id="474" name="Google Shape;474;p49" descr="Background graphic of cartoon figures in a group"/>
          <p:cNvPicPr preferRelativeResize="0"/>
          <p:nvPr/>
        </p:nvPicPr>
        <p:blipFill rotWithShape="1">
          <a:blip r:embed="rId3">
            <a:alphaModFix amt="22000"/>
          </a:blip>
          <a:srcRect/>
          <a:stretch/>
        </p:blipFill>
        <p:spPr>
          <a:xfrm>
            <a:off x="0" y="-20137"/>
            <a:ext cx="9144000" cy="5143499"/>
          </a:xfrm>
          <a:prstGeom prst="rect">
            <a:avLst/>
          </a:prstGeom>
          <a:noFill/>
          <a:ln>
            <a:noFill/>
          </a:ln>
        </p:spPr>
      </p:pic>
      <p:sp>
        <p:nvSpPr>
          <p:cNvPr id="475" name="Google Shape;475;p49"/>
          <p:cNvSpPr txBox="1">
            <a:spLocks noGrp="1"/>
          </p:cNvSpPr>
          <p:nvPr>
            <p:ph type="title"/>
          </p:nvPr>
        </p:nvSpPr>
        <p:spPr>
          <a:xfrm>
            <a:off x="159600" y="143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a:solidFill>
                  <a:schemeClr val="dk2"/>
                </a:solidFill>
                <a:latin typeface="Gill Sans"/>
                <a:ea typeface="Gill Sans"/>
                <a:cs typeface="Gill Sans"/>
                <a:sym typeface="Gill Sans"/>
              </a:rPr>
              <a:t>Gender and other marginalized groups</a:t>
            </a:r>
            <a:r>
              <a:rPr lang="en">
                <a:solidFill>
                  <a:schemeClr val="dk2"/>
                </a:solidFill>
              </a:rPr>
              <a:t> (esp. persons with disabilities)</a:t>
            </a:r>
            <a:endParaRPr>
              <a:solidFill>
                <a:schemeClr val="dk2"/>
              </a:solidFill>
              <a:latin typeface="Gill Sans"/>
              <a:ea typeface="Gill Sans"/>
              <a:cs typeface="Gill Sans"/>
              <a:sym typeface="Gill Sans"/>
            </a:endParaRPr>
          </a:p>
        </p:txBody>
      </p:sp>
      <p:sp>
        <p:nvSpPr>
          <p:cNvPr id="476" name="Google Shape;476;p49"/>
          <p:cNvSpPr/>
          <p:nvPr/>
        </p:nvSpPr>
        <p:spPr>
          <a:xfrm>
            <a:off x="937474" y="1753064"/>
            <a:ext cx="1623600" cy="75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 sz="800" b="0" i="0" u="none" strike="noStrike" cap="none">
                <a:solidFill>
                  <a:srgbClr val="1D7E74"/>
                </a:solidFill>
                <a:latin typeface="Roboto"/>
                <a:ea typeface="Roboto"/>
                <a:cs typeface="Roboto"/>
                <a:sym typeface="Roboto"/>
              </a:rPr>
              <a:t>Contributing IMs:</a:t>
            </a:r>
            <a:endParaRPr sz="800" b="0" i="0" u="none" strike="noStrike" cap="none">
              <a:solidFill>
                <a:srgbClr val="1D7E74"/>
              </a:solidFill>
              <a:latin typeface="Roboto"/>
              <a:ea typeface="Roboto"/>
              <a:cs typeface="Roboto"/>
              <a:sym typeface="Roboto"/>
            </a:endParaRPr>
          </a:p>
        </p:txBody>
      </p:sp>
      <p:grpSp>
        <p:nvGrpSpPr>
          <p:cNvPr id="477" name="Google Shape;477;p49" descr="DO1: Demographic Transition Advanced title on a report with contributing implementing mechanisms that feed into a contribution at the bottom"/>
          <p:cNvGrpSpPr/>
          <p:nvPr/>
        </p:nvGrpSpPr>
        <p:grpSpPr>
          <a:xfrm>
            <a:off x="779328" y="716174"/>
            <a:ext cx="3792537" cy="3711162"/>
            <a:chOff x="779328" y="716174"/>
            <a:chExt cx="3792537" cy="3711162"/>
          </a:xfrm>
        </p:grpSpPr>
        <p:sp>
          <p:nvSpPr>
            <p:cNvPr id="478" name="Google Shape;478;p49"/>
            <p:cNvSpPr/>
            <p:nvPr/>
          </p:nvSpPr>
          <p:spPr>
            <a:xfrm>
              <a:off x="888922" y="716181"/>
              <a:ext cx="3682943" cy="3711155"/>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479" name="Google Shape;479;p49"/>
            <p:cNvSpPr/>
            <p:nvPr/>
          </p:nvSpPr>
          <p:spPr>
            <a:xfrm>
              <a:off x="779328" y="769006"/>
              <a:ext cx="3682943" cy="22674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480" name="Google Shape;480;p49"/>
            <p:cNvSpPr/>
            <p:nvPr/>
          </p:nvSpPr>
          <p:spPr>
            <a:xfrm>
              <a:off x="888954" y="716174"/>
              <a:ext cx="3292229" cy="55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1155CC"/>
                  </a:solidFill>
                  <a:latin typeface="Gill Sans"/>
                  <a:ea typeface="Gill Sans"/>
                  <a:cs typeface="Gill Sans"/>
                  <a:sym typeface="Gill Sans"/>
                </a:rPr>
                <a:t>DO1: </a:t>
              </a:r>
              <a:r>
                <a:rPr lang="en" sz="1200">
                  <a:solidFill>
                    <a:srgbClr val="1155CC"/>
                  </a:solidFill>
                  <a:latin typeface="Gill Sans"/>
                  <a:ea typeface="Gill Sans"/>
                  <a:cs typeface="Gill Sans"/>
                  <a:sym typeface="Gill Sans"/>
                </a:rPr>
                <a:t>Democratic Transition Advanced</a:t>
              </a:r>
              <a:endParaRPr sz="1200" b="0" i="0" u="none" strike="noStrike" cap="none">
                <a:solidFill>
                  <a:srgbClr val="1155CC"/>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D7E74"/>
                </a:solidFill>
                <a:latin typeface="Gill Sans"/>
                <a:ea typeface="Gill Sans"/>
                <a:cs typeface="Gill Sans"/>
                <a:sym typeface="Gill Sans"/>
              </a:endParaRPr>
            </a:p>
          </p:txBody>
        </p:sp>
        <p:sp>
          <p:nvSpPr>
            <p:cNvPr id="481" name="Google Shape;481;p49"/>
            <p:cNvSpPr/>
            <p:nvPr/>
          </p:nvSpPr>
          <p:spPr>
            <a:xfrm>
              <a:off x="1029512" y="1970231"/>
              <a:ext cx="3292228" cy="65439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 sz="800">
                  <a:solidFill>
                    <a:srgbClr val="1155CC"/>
                  </a:solidFill>
                  <a:latin typeface="Gill Sans"/>
                  <a:ea typeface="Gill Sans"/>
                  <a:cs typeface="Gill Sans"/>
                  <a:sym typeface="Gill Sans"/>
                </a:rPr>
                <a:t>Contributing Implementing Mechanisms</a:t>
              </a:r>
              <a:endParaRPr sz="800">
                <a:solidFill>
                  <a:srgbClr val="1155CC"/>
                </a:solidFill>
                <a:latin typeface="Gill Sans"/>
                <a:ea typeface="Gill Sans"/>
                <a:cs typeface="Gill Sans"/>
                <a:sym typeface="Gill Sans"/>
              </a:endParaRPr>
            </a:p>
          </p:txBody>
        </p:sp>
        <p:sp>
          <p:nvSpPr>
            <p:cNvPr id="482" name="Google Shape;482;p49"/>
            <p:cNvSpPr/>
            <p:nvPr/>
          </p:nvSpPr>
          <p:spPr>
            <a:xfrm rot="5400000">
              <a:off x="2443663" y="2868066"/>
              <a:ext cx="354237" cy="504446"/>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483" name="Google Shape;483;p49"/>
            <p:cNvSpPr/>
            <p:nvPr/>
          </p:nvSpPr>
          <p:spPr>
            <a:xfrm>
              <a:off x="779447" y="3346081"/>
              <a:ext cx="3682943"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Contribution</a:t>
              </a:r>
              <a:endParaRPr sz="800" b="0" i="0" u="none" strike="noStrike" cap="none">
                <a:solidFill>
                  <a:srgbClr val="FFFFFF"/>
                </a:solidFill>
                <a:latin typeface="Gill Sans"/>
                <a:ea typeface="Gill Sans"/>
                <a:cs typeface="Gill Sans"/>
                <a:sym typeface="Gill Sans"/>
              </a:endParaRPr>
            </a:p>
          </p:txBody>
        </p:sp>
      </p:grpSp>
      <p:grpSp>
        <p:nvGrpSpPr>
          <p:cNvPr id="484" name="Google Shape;484;p49" descr="DO2: Economic Security Enhanced title on a report with contributing implementing mechanisms that feed into a contribution at the bottom"/>
          <p:cNvGrpSpPr/>
          <p:nvPr/>
        </p:nvGrpSpPr>
        <p:grpSpPr>
          <a:xfrm>
            <a:off x="4648150" y="716176"/>
            <a:ext cx="3837280" cy="3711162"/>
            <a:chOff x="4648150" y="716176"/>
            <a:chExt cx="3837280" cy="3711162"/>
          </a:xfrm>
        </p:grpSpPr>
        <p:sp>
          <p:nvSpPr>
            <p:cNvPr id="485" name="Google Shape;485;p49"/>
            <p:cNvSpPr/>
            <p:nvPr/>
          </p:nvSpPr>
          <p:spPr>
            <a:xfrm>
              <a:off x="4759037" y="716183"/>
              <a:ext cx="3726393" cy="3711155"/>
            </a:xfrm>
            <a:prstGeom prst="rect">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486" name="Google Shape;486;p49"/>
            <p:cNvSpPr/>
            <p:nvPr/>
          </p:nvSpPr>
          <p:spPr>
            <a:xfrm>
              <a:off x="4648150" y="769008"/>
              <a:ext cx="3726393" cy="22674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487" name="Google Shape;487;p49"/>
            <p:cNvSpPr/>
            <p:nvPr/>
          </p:nvSpPr>
          <p:spPr>
            <a:xfrm>
              <a:off x="4845808" y="716176"/>
              <a:ext cx="3331070" cy="55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rgbClr val="CC0000"/>
                  </a:solidFill>
                  <a:latin typeface="Gill Sans"/>
                  <a:ea typeface="Gill Sans"/>
                  <a:cs typeface="Gill Sans"/>
                  <a:sym typeface="Gill Sans"/>
                </a:rPr>
                <a:t>DO2: Economic Security Enhanced</a:t>
              </a:r>
              <a:endParaRPr sz="1200" b="0" i="0" u="none" strike="noStrike" cap="none">
                <a:solidFill>
                  <a:srgbClr val="CC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C0000"/>
                </a:solidFill>
                <a:latin typeface="Gill Sans"/>
                <a:ea typeface="Gill Sans"/>
                <a:cs typeface="Gill Sans"/>
                <a:sym typeface="Gill Sans"/>
              </a:endParaRPr>
            </a:p>
          </p:txBody>
        </p:sp>
        <p:sp>
          <p:nvSpPr>
            <p:cNvPr id="488" name="Google Shape;488;p49"/>
            <p:cNvSpPr/>
            <p:nvPr/>
          </p:nvSpPr>
          <p:spPr>
            <a:xfrm>
              <a:off x="4901232" y="1939647"/>
              <a:ext cx="3331069" cy="7554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800">
                  <a:solidFill>
                    <a:srgbClr val="CC0000"/>
                  </a:solidFill>
                  <a:latin typeface="Gill Sans"/>
                  <a:ea typeface="Gill Sans"/>
                  <a:cs typeface="Gill Sans"/>
                  <a:sym typeface="Gill Sans"/>
                </a:rPr>
                <a:t>Contributing Implementing Mechanisms</a:t>
              </a:r>
              <a:endParaRPr sz="800">
                <a:solidFill>
                  <a:srgbClr val="CC0000"/>
                </a:solidFill>
                <a:latin typeface="Gill Sans"/>
                <a:ea typeface="Gill Sans"/>
                <a:cs typeface="Gill Sans"/>
                <a:sym typeface="Gill Sans"/>
              </a:endParaRPr>
            </a:p>
          </p:txBody>
        </p:sp>
        <p:sp>
          <p:nvSpPr>
            <p:cNvPr id="489" name="Google Shape;489;p49"/>
            <p:cNvSpPr/>
            <p:nvPr/>
          </p:nvSpPr>
          <p:spPr>
            <a:xfrm rot="5400000">
              <a:off x="6334210" y="2865093"/>
              <a:ext cx="354237" cy="510397"/>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490" name="Google Shape;490;p49"/>
            <p:cNvSpPr/>
            <p:nvPr/>
          </p:nvSpPr>
          <p:spPr>
            <a:xfrm>
              <a:off x="4648271" y="3346083"/>
              <a:ext cx="3726393"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Contribution</a:t>
              </a:r>
              <a:endParaRPr sz="800" b="0" i="0" u="none" strike="noStrike" cap="none">
                <a:solidFill>
                  <a:srgbClr val="FFFFFF"/>
                </a:solidFill>
                <a:latin typeface="Gill Sans"/>
                <a:ea typeface="Gill Sans"/>
                <a:cs typeface="Gill Sans"/>
                <a:sym typeface="Gill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494"/>
        <p:cNvGrpSpPr/>
        <p:nvPr/>
      </p:nvGrpSpPr>
      <p:grpSpPr>
        <a:xfrm>
          <a:off x="0" y="0"/>
          <a:ext cx="0" cy="0"/>
          <a:chOff x="0" y="0"/>
          <a:chExt cx="0" cy="0"/>
        </a:xfrm>
      </p:grpSpPr>
      <p:pic>
        <p:nvPicPr>
          <p:cNvPr id="495" name="Google Shape;495;p50" descr="Background graphic of a handshake"/>
          <p:cNvPicPr preferRelativeResize="0"/>
          <p:nvPr/>
        </p:nvPicPr>
        <p:blipFill rotWithShape="1">
          <a:blip r:embed="rId3">
            <a:alphaModFix amt="10000"/>
          </a:blip>
          <a:srcRect t="3269" b="-3269"/>
          <a:stretch/>
        </p:blipFill>
        <p:spPr>
          <a:xfrm>
            <a:off x="0" y="0"/>
            <a:ext cx="9144000" cy="5143500"/>
          </a:xfrm>
          <a:prstGeom prst="rect">
            <a:avLst/>
          </a:prstGeom>
          <a:noFill/>
          <a:ln>
            <a:noFill/>
          </a:ln>
        </p:spPr>
      </p:pic>
      <p:sp>
        <p:nvSpPr>
          <p:cNvPr id="496" name="Google Shape;49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Achieving Results through Partnerships</a:t>
            </a:r>
            <a:endParaRPr>
              <a:solidFill>
                <a:schemeClr val="dk2"/>
              </a:solidFill>
              <a:latin typeface="Gill Sans"/>
              <a:ea typeface="Gill Sans"/>
              <a:cs typeface="Gill Sans"/>
              <a:sym typeface="Gill Sans"/>
            </a:endParaRPr>
          </a:p>
        </p:txBody>
      </p:sp>
      <p:graphicFrame>
        <p:nvGraphicFramePr>
          <p:cNvPr id="497" name="Google Shape;497;p50"/>
          <p:cNvGraphicFramePr/>
          <p:nvPr>
            <p:extLst>
              <p:ext uri="{D42A27DB-BD31-4B8C-83A1-F6EECF244321}">
                <p14:modId xmlns:p14="http://schemas.microsoft.com/office/powerpoint/2010/main" val="103797764"/>
              </p:ext>
            </p:extLst>
          </p:nvPr>
        </p:nvGraphicFramePr>
        <p:xfrm>
          <a:off x="311700" y="1079200"/>
          <a:ext cx="8483050" cy="3749100"/>
        </p:xfrm>
        <a:graphic>
          <a:graphicData uri="http://schemas.openxmlformats.org/drawingml/2006/table">
            <a:tbl>
              <a:tblPr firstRow="1">
                <a:noFill/>
                <a:tableStyleId>{80EFDFBF-52A1-41E2-BA84-D2CA40B74FB7}</a:tableStyleId>
              </a:tblPr>
              <a:tblGrid>
                <a:gridCol w="1553025">
                  <a:extLst>
                    <a:ext uri="{9D8B030D-6E8A-4147-A177-3AD203B41FA5}">
                      <a16:colId xmlns:a16="http://schemas.microsoft.com/office/drawing/2014/main" val="20000"/>
                    </a:ext>
                  </a:extLst>
                </a:gridCol>
                <a:gridCol w="2067775">
                  <a:extLst>
                    <a:ext uri="{9D8B030D-6E8A-4147-A177-3AD203B41FA5}">
                      <a16:colId xmlns:a16="http://schemas.microsoft.com/office/drawing/2014/main" val="20001"/>
                    </a:ext>
                  </a:extLst>
                </a:gridCol>
                <a:gridCol w="2316250">
                  <a:extLst>
                    <a:ext uri="{9D8B030D-6E8A-4147-A177-3AD203B41FA5}">
                      <a16:colId xmlns:a16="http://schemas.microsoft.com/office/drawing/2014/main" val="20002"/>
                    </a:ext>
                  </a:extLst>
                </a:gridCol>
                <a:gridCol w="2546000">
                  <a:extLst>
                    <a:ext uri="{9D8B030D-6E8A-4147-A177-3AD203B41FA5}">
                      <a16:colId xmlns:a16="http://schemas.microsoft.com/office/drawing/2014/main" val="20003"/>
                    </a:ext>
                  </a:extLst>
                </a:gridCol>
              </a:tblGrid>
              <a:tr h="6894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IR</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Partnership</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Supporting Mechanisms</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chemeClr val="dk2"/>
                          </a:solidFill>
                        </a:rPr>
                        <a:t>Adaptations Needed</a:t>
                      </a:r>
                      <a:endParaRPr sz="14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1406450">
                <a:tc>
                  <a:txBody>
                    <a:bodyPr/>
                    <a:lstStyle/>
                    <a:p>
                      <a:pPr marL="0" marR="0" lvl="0" indent="0" algn="l" rtl="0">
                        <a:lnSpc>
                          <a:spcPct val="100000"/>
                        </a:lnSpc>
                        <a:spcBef>
                          <a:spcPts val="0"/>
                        </a:spcBef>
                        <a:spcAft>
                          <a:spcPts val="0"/>
                        </a:spcAft>
                        <a:buClr>
                          <a:srgbClr val="000000"/>
                        </a:buClr>
                        <a:buSzPts val="1400"/>
                        <a:buFont typeface="Arial"/>
                        <a:buNone/>
                      </a:pPr>
                      <a:r>
                        <a:rPr lang="en" sz="900" u="none" strike="noStrike" cap="none">
                          <a:solidFill>
                            <a:schemeClr val="dk2"/>
                          </a:solidFill>
                        </a:rPr>
                        <a:t>IR 1</a:t>
                      </a:r>
                      <a:r>
                        <a:rPr lang="en" sz="900">
                          <a:solidFill>
                            <a:schemeClr val="dk2"/>
                          </a:solidFill>
                        </a:rPr>
                        <a:t>.1 - Effective and accountable governance institutionalized</a:t>
                      </a: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900">
                          <a:solidFill>
                            <a:schemeClr val="dk2"/>
                          </a:solidFill>
                        </a:rPr>
                        <a:t>IR 1.2 - Citizen engagement for democratic consolidation increased</a:t>
                      </a:r>
                      <a:endParaRPr sz="900">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1653175">
                <a:tc>
                  <a:txBody>
                    <a:bodyPr/>
                    <a:lstStyle/>
                    <a:p>
                      <a:pPr marL="0" marR="0" lvl="0" indent="0" algn="l" rtl="0">
                        <a:lnSpc>
                          <a:spcPct val="100000"/>
                        </a:lnSpc>
                        <a:spcBef>
                          <a:spcPts val="0"/>
                        </a:spcBef>
                        <a:spcAft>
                          <a:spcPts val="0"/>
                        </a:spcAft>
                        <a:buClr>
                          <a:srgbClr val="000000"/>
                        </a:buClr>
                        <a:buSzPts val="1400"/>
                        <a:buFont typeface="Arial"/>
                        <a:buNone/>
                      </a:pPr>
                      <a:r>
                        <a:rPr lang="en" sz="900" u="none" strike="noStrike" cap="none">
                          <a:solidFill>
                            <a:schemeClr val="dk2"/>
                          </a:solidFill>
                        </a:rPr>
                        <a:t>IR 2.1 - Economic governance stre</a:t>
                      </a:r>
                      <a:r>
                        <a:rPr lang="en" sz="900">
                          <a:solidFill>
                            <a:schemeClr val="dk2"/>
                          </a:solidFill>
                        </a:rPr>
                        <a:t>ngthened</a:t>
                      </a: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900">
                          <a:solidFill>
                            <a:schemeClr val="dk2"/>
                          </a:solidFill>
                        </a:rPr>
                        <a:t>IR 2.2 - Competitiveness of target sectors increased</a:t>
                      </a: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900">
                          <a:solidFill>
                            <a:schemeClr val="dk2"/>
                          </a:solidFill>
                        </a:rPr>
                        <a:t>IR 2.3 - Sustainable management of natural resources improved</a:t>
                      </a:r>
                      <a:endParaRPr sz="900">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501"/>
        <p:cNvGrpSpPr/>
        <p:nvPr/>
      </p:nvGrpSpPr>
      <p:grpSpPr>
        <a:xfrm>
          <a:off x="0" y="0"/>
          <a:ext cx="0" cy="0"/>
          <a:chOff x="0" y="0"/>
          <a:chExt cx="0" cy="0"/>
        </a:xfrm>
      </p:grpSpPr>
      <p:sp>
        <p:nvSpPr>
          <p:cNvPr id="502" name="Google Shape;502;p51"/>
          <p:cNvSpPr txBox="1">
            <a:spLocks noGrp="1"/>
          </p:cNvSpPr>
          <p:nvPr>
            <p:ph type="title"/>
          </p:nvPr>
        </p:nvSpPr>
        <p:spPr>
          <a:xfrm>
            <a:off x="311700" y="29927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lt2"/>
                </a:solidFill>
                <a:latin typeface="Gill Sans"/>
                <a:ea typeface="Gill Sans"/>
                <a:cs typeface="Gill Sans"/>
                <a:sym typeface="Gill Sans"/>
              </a:rPr>
              <a:t>Wildcard Slide</a:t>
            </a:r>
            <a:endParaRPr>
              <a:solidFill>
                <a:schemeClr val="lt2"/>
              </a:solidFill>
              <a:latin typeface="Gill Sans"/>
              <a:ea typeface="Gill Sans"/>
              <a:cs typeface="Gill Sans"/>
              <a:sym typeface="Gill Sans"/>
            </a:endParaRPr>
          </a:p>
        </p:txBody>
      </p:sp>
      <p:sp>
        <p:nvSpPr>
          <p:cNvPr id="503" name="Google Shape;503;p51"/>
          <p:cNvSpPr txBox="1">
            <a:spLocks noGrp="1"/>
          </p:cNvSpPr>
          <p:nvPr>
            <p:ph type="body" idx="1"/>
          </p:nvPr>
        </p:nvSpPr>
        <p:spPr>
          <a:xfrm>
            <a:off x="445725" y="1295750"/>
            <a:ext cx="2791200" cy="18492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800"/>
              <a:buNone/>
            </a:pPr>
            <a:r>
              <a:rPr lang="en">
                <a:solidFill>
                  <a:schemeClr val="lt2"/>
                </a:solidFill>
                <a:latin typeface="Gill Sans"/>
                <a:ea typeface="Gill Sans"/>
                <a:cs typeface="Gill Sans"/>
                <a:sym typeface="Gill Sans"/>
              </a:rPr>
              <a:t>Share anything! </a:t>
            </a:r>
            <a:endParaRPr>
              <a:solidFill>
                <a:schemeClr val="lt2"/>
              </a:solidFill>
              <a:latin typeface="Gill Sans"/>
              <a:ea typeface="Gill Sans"/>
              <a:cs typeface="Gill Sans"/>
              <a:sym typeface="Gill Sans"/>
            </a:endParaRPr>
          </a:p>
        </p:txBody>
      </p:sp>
      <p:pic>
        <p:nvPicPr>
          <p:cNvPr id="505" name="Google Shape;505;p51" descr="Graphic of figure holding a megaphone with hearts coming out"/>
          <p:cNvPicPr preferRelativeResize="0"/>
          <p:nvPr/>
        </p:nvPicPr>
        <p:blipFill rotWithShape="1">
          <a:blip r:embed="rId3">
            <a:alphaModFix/>
          </a:blip>
          <a:srcRect/>
          <a:stretch/>
        </p:blipFill>
        <p:spPr>
          <a:xfrm>
            <a:off x="311700" y="3301775"/>
            <a:ext cx="3028507" cy="1314425"/>
          </a:xfrm>
          <a:prstGeom prst="rect">
            <a:avLst/>
          </a:prstGeom>
          <a:noFill/>
          <a:ln w="38100" cap="flat" cmpd="sng">
            <a:solidFill>
              <a:schemeClr val="dk2"/>
            </a:solidFill>
            <a:prstDash val="solid"/>
            <a:round/>
            <a:headEnd type="none" w="sm" len="sm"/>
            <a:tailEnd type="none" w="sm" len="sm"/>
          </a:ln>
        </p:spPr>
      </p:pic>
      <p:pic>
        <p:nvPicPr>
          <p:cNvPr id="504" name="Google Shape;504;p51" descr="Graphic of a rocket ship taking off with the words success stories"/>
          <p:cNvPicPr preferRelativeResize="0"/>
          <p:nvPr/>
        </p:nvPicPr>
        <p:blipFill rotWithShape="1">
          <a:blip r:embed="rId4">
            <a:alphaModFix/>
          </a:blip>
          <a:srcRect/>
          <a:stretch/>
        </p:blipFill>
        <p:spPr>
          <a:xfrm>
            <a:off x="3709575" y="871975"/>
            <a:ext cx="5180124" cy="3744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509"/>
        <p:cNvGrpSpPr/>
        <p:nvPr/>
      </p:nvGrpSpPr>
      <p:grpSpPr>
        <a:xfrm>
          <a:off x="0" y="0"/>
          <a:ext cx="0" cy="0"/>
          <a:chOff x="0" y="0"/>
          <a:chExt cx="0" cy="0"/>
        </a:xfrm>
      </p:grpSpPr>
      <p:sp>
        <p:nvSpPr>
          <p:cNvPr id="510" name="Google Shape;510;p52"/>
          <p:cNvSpPr txBox="1">
            <a:spLocks noGrp="1"/>
          </p:cNvSpPr>
          <p:nvPr>
            <p:ph type="title"/>
          </p:nvPr>
        </p:nvSpPr>
        <p:spPr>
          <a:xfrm>
            <a:off x="686104" y="673810"/>
            <a:ext cx="7772400" cy="461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Tell us about your experience with this Portfolio Review</a:t>
            </a:r>
            <a:endParaRPr/>
          </a:p>
        </p:txBody>
      </p:sp>
      <p:sp>
        <p:nvSpPr>
          <p:cNvPr id="511" name="Google Shape;511;p52"/>
          <p:cNvSpPr txBox="1">
            <a:spLocks noGrp="1"/>
          </p:cNvSpPr>
          <p:nvPr>
            <p:ph type="body" idx="1"/>
          </p:nvPr>
        </p:nvSpPr>
        <p:spPr>
          <a:xfrm>
            <a:off x="686104" y="1286662"/>
            <a:ext cx="2514300" cy="3174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a:t>We liked…</a:t>
            </a:r>
            <a:endParaRPr/>
          </a:p>
          <a:p>
            <a:pPr marL="457200" lvl="0" indent="-330200" algn="l" rtl="0">
              <a:spcBef>
                <a:spcPts val="800"/>
              </a:spcBef>
              <a:spcAft>
                <a:spcPts val="0"/>
              </a:spcAft>
              <a:buSzPts val="1600"/>
              <a:buChar char="•"/>
            </a:pPr>
            <a:endParaRPr/>
          </a:p>
        </p:txBody>
      </p:sp>
      <p:sp>
        <p:nvSpPr>
          <p:cNvPr id="513" name="Google Shape;513;p52"/>
          <p:cNvSpPr txBox="1">
            <a:spLocks noGrp="1"/>
          </p:cNvSpPr>
          <p:nvPr>
            <p:ph type="body" idx="3"/>
          </p:nvPr>
        </p:nvSpPr>
        <p:spPr>
          <a:xfrm>
            <a:off x="3314548" y="1286662"/>
            <a:ext cx="2514900" cy="3174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a:t>We learned…</a:t>
            </a:r>
            <a:endParaRPr/>
          </a:p>
          <a:p>
            <a:pPr marL="457200" lvl="0" indent="-330200" algn="l" rtl="0">
              <a:spcBef>
                <a:spcPts val="800"/>
              </a:spcBef>
              <a:spcAft>
                <a:spcPts val="0"/>
              </a:spcAft>
              <a:buSzPts val="1600"/>
              <a:buChar char="•"/>
            </a:pPr>
            <a:endParaRPr/>
          </a:p>
        </p:txBody>
      </p:sp>
      <p:sp>
        <p:nvSpPr>
          <p:cNvPr id="512" name="Google Shape;512;p52"/>
          <p:cNvSpPr txBox="1">
            <a:spLocks noGrp="1"/>
          </p:cNvSpPr>
          <p:nvPr>
            <p:ph type="body" idx="2"/>
          </p:nvPr>
        </p:nvSpPr>
        <p:spPr>
          <a:xfrm>
            <a:off x="5943600" y="1286662"/>
            <a:ext cx="2514900" cy="3174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a:t>We wish…</a:t>
            </a:r>
            <a:endParaRPr/>
          </a:p>
          <a:p>
            <a:pPr marL="457200" lvl="0" indent="-330200" algn="l" rtl="0">
              <a:spcBef>
                <a:spcPts val="800"/>
              </a:spcBef>
              <a:spcAft>
                <a:spcPts val="0"/>
              </a:spcAft>
              <a:buSzPts val="1600"/>
              <a:buChar char="•"/>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Problem Statement</a:t>
            </a:r>
            <a:endParaRPr/>
          </a:p>
        </p:txBody>
      </p:sp>
      <p:sp>
        <p:nvSpPr>
          <p:cNvPr id="249" name="Google Shape;249;p37"/>
          <p:cNvSpPr txBox="1">
            <a:spLocks noGrp="1"/>
          </p:cNvSpPr>
          <p:nvPr>
            <p:ph type="body" idx="1"/>
          </p:nvPr>
        </p:nvSpPr>
        <p:spPr>
          <a:xfrm>
            <a:off x="685800" y="1286650"/>
            <a:ext cx="4240200" cy="278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Portfolio Reviews often are…</a:t>
            </a:r>
            <a:endParaRPr/>
          </a:p>
          <a:p>
            <a:pPr marL="457200" lvl="0" indent="-342900" algn="l" rtl="0">
              <a:spcBef>
                <a:spcPts val="800"/>
              </a:spcBef>
              <a:spcAft>
                <a:spcPts val="0"/>
              </a:spcAft>
              <a:buSzPts val="1800"/>
              <a:buChar char="•"/>
            </a:pPr>
            <a:r>
              <a:rPr lang="en"/>
              <a:t>A huge burden to prepare - </a:t>
            </a:r>
            <a:r>
              <a:rPr lang="en">
                <a:highlight>
                  <a:srgbClr val="FFFF00"/>
                </a:highlight>
              </a:rPr>
              <a:t>cite average estimated LOE from survey</a:t>
            </a:r>
            <a:endParaRPr>
              <a:highlight>
                <a:srgbClr val="FFFF00"/>
              </a:highlight>
            </a:endParaRPr>
          </a:p>
          <a:p>
            <a:pPr marL="457200" lvl="0" indent="-342900" algn="l" rtl="0">
              <a:spcBef>
                <a:spcPts val="1000"/>
              </a:spcBef>
              <a:spcAft>
                <a:spcPts val="0"/>
              </a:spcAft>
              <a:buSzPts val="1800"/>
              <a:buChar char="•"/>
            </a:pPr>
            <a:r>
              <a:rPr lang="en"/>
              <a:t>Focused on activity-level (rather than strategic) reporting </a:t>
            </a:r>
            <a:endParaRPr/>
          </a:p>
          <a:p>
            <a:pPr marL="457200" lvl="0" indent="-342900" algn="l" rtl="0">
              <a:spcBef>
                <a:spcPts val="1000"/>
              </a:spcBef>
              <a:spcAft>
                <a:spcPts val="0"/>
              </a:spcAft>
              <a:buSzPts val="1800"/>
              <a:buChar char="•"/>
            </a:pPr>
            <a:r>
              <a:rPr lang="en"/>
              <a:t>A “box checking” exercise that doesn’t usually inform learning or adaptation</a:t>
            </a:r>
            <a:endParaRPr/>
          </a:p>
          <a:p>
            <a:pPr marL="457200" lvl="0" indent="-342900" algn="l" rtl="0">
              <a:spcBef>
                <a:spcPts val="1000"/>
              </a:spcBef>
              <a:spcAft>
                <a:spcPts val="1000"/>
              </a:spcAft>
              <a:buSzPts val="1800"/>
              <a:buChar char="•"/>
            </a:pPr>
            <a:r>
              <a:rPr lang="en" b="1"/>
              <a:t>Boring!</a:t>
            </a:r>
            <a:endParaRPr b="1"/>
          </a:p>
        </p:txBody>
      </p:sp>
      <p:pic>
        <p:nvPicPr>
          <p:cNvPr id="250" name="Google Shape;250;p37" descr="Graphic of man lying on the floor buried in paperwork"/>
          <p:cNvPicPr preferRelativeResize="0"/>
          <p:nvPr/>
        </p:nvPicPr>
        <p:blipFill>
          <a:blip r:embed="rId3">
            <a:alphaModFix/>
          </a:blip>
          <a:stretch>
            <a:fillRect/>
          </a:stretch>
        </p:blipFill>
        <p:spPr>
          <a:xfrm>
            <a:off x="4926000" y="1137010"/>
            <a:ext cx="3702550" cy="2869475"/>
          </a:xfrm>
          <a:prstGeom prst="rect">
            <a:avLst/>
          </a:prstGeom>
          <a:noFill/>
          <a:ln>
            <a:noFill/>
          </a:ln>
        </p:spPr>
      </p:pic>
      <p:sp>
        <p:nvSpPr>
          <p:cNvPr id="251" name="Google Shape;251;p37"/>
          <p:cNvSpPr txBox="1"/>
          <p:nvPr/>
        </p:nvSpPr>
        <p:spPr>
          <a:xfrm>
            <a:off x="652925" y="4294725"/>
            <a:ext cx="7805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2"/>
                </a:solidFill>
                <a:latin typeface="Gill Sans"/>
                <a:ea typeface="Gill Sans"/>
                <a:cs typeface="Gill Sans"/>
                <a:sym typeface="Gill Sans"/>
              </a:rPr>
              <a:t>Why are we spending so much of our time on something that doesn’t help us??</a:t>
            </a:r>
            <a:endParaRPr sz="1600" b="1">
              <a:solidFill>
                <a:schemeClr val="lt2"/>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Let’s try something different</a:t>
            </a:r>
            <a:endParaRPr/>
          </a:p>
        </p:txBody>
      </p:sp>
      <p:sp>
        <p:nvSpPr>
          <p:cNvPr id="257" name="Google Shape;257;p38"/>
          <p:cNvSpPr txBox="1">
            <a:spLocks noGrp="1"/>
          </p:cNvSpPr>
          <p:nvPr>
            <p:ph type="body" idx="1"/>
          </p:nvPr>
        </p:nvSpPr>
        <p:spPr>
          <a:xfrm>
            <a:off x="685800" y="1286650"/>
            <a:ext cx="4871100" cy="317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Objectives:</a:t>
            </a:r>
            <a:endParaRPr/>
          </a:p>
          <a:p>
            <a:pPr marL="457200" lvl="0" indent="-342900" algn="l" rtl="0">
              <a:spcBef>
                <a:spcPts val="800"/>
              </a:spcBef>
              <a:spcAft>
                <a:spcPts val="0"/>
              </a:spcAft>
              <a:buSzPts val="1800"/>
              <a:buAutoNum type="arabicPeriod"/>
            </a:pPr>
            <a:r>
              <a:rPr lang="en"/>
              <a:t>Understand how our activities are contributing to CDCS-level results.</a:t>
            </a:r>
            <a:endParaRPr/>
          </a:p>
          <a:p>
            <a:pPr marL="457200" lvl="0" indent="-342900" algn="l" rtl="0">
              <a:spcBef>
                <a:spcPts val="1000"/>
              </a:spcBef>
              <a:spcAft>
                <a:spcPts val="0"/>
              </a:spcAft>
              <a:buSzPts val="1800"/>
              <a:buAutoNum type="arabicPeriod"/>
            </a:pPr>
            <a:r>
              <a:rPr lang="en"/>
              <a:t>Learn from implementation so far and changes in context, in order to adapt our existing activities and design new ones.</a:t>
            </a:r>
            <a:endParaRPr/>
          </a:p>
          <a:p>
            <a:pPr marL="457200" lvl="0" indent="-342900" algn="l" rtl="0">
              <a:spcBef>
                <a:spcPts val="1000"/>
              </a:spcBef>
              <a:spcAft>
                <a:spcPts val="0"/>
              </a:spcAft>
              <a:buSzPts val="1800"/>
              <a:buAutoNum type="arabicPeriod"/>
            </a:pPr>
            <a:r>
              <a:rPr lang="en"/>
              <a:t>Foster trust-based relationships for learning along with our partners and problem-solve together.</a:t>
            </a:r>
            <a:endParaRPr/>
          </a:p>
          <a:p>
            <a:pPr marL="457200" lvl="0" indent="-342900" algn="l" rtl="0">
              <a:spcBef>
                <a:spcPts val="1000"/>
              </a:spcBef>
              <a:spcAft>
                <a:spcPts val="1000"/>
              </a:spcAft>
              <a:buSzPts val="1800"/>
              <a:buAutoNum type="arabicPeriod"/>
            </a:pPr>
            <a:r>
              <a:rPr lang="en"/>
              <a:t>Systematically collect data to inform PPR, ABR, programmatic and/or operational adaptations we can makes, MCST, next CDCS.</a:t>
            </a:r>
            <a:endParaRPr/>
          </a:p>
        </p:txBody>
      </p:sp>
      <p:pic>
        <p:nvPicPr>
          <p:cNvPr id="258" name="Google Shape;258;p38" descr="USAID Program Cycle"/>
          <p:cNvPicPr preferRelativeResize="0"/>
          <p:nvPr/>
        </p:nvPicPr>
        <p:blipFill>
          <a:blip r:embed="rId3">
            <a:alphaModFix/>
          </a:blip>
          <a:stretch>
            <a:fillRect/>
          </a:stretch>
        </p:blipFill>
        <p:spPr>
          <a:xfrm>
            <a:off x="5645750" y="823710"/>
            <a:ext cx="3048000" cy="304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 name="Title 1">
            <a:extLst>
              <a:ext uri="{FF2B5EF4-FFF2-40B4-BE49-F238E27FC236}">
                <a16:creationId xmlns:a16="http://schemas.microsoft.com/office/drawing/2014/main" id="{70A09C8B-CF99-3CDF-42B5-DCC07665283B}"/>
              </a:ext>
            </a:extLst>
          </p:cNvPr>
          <p:cNvSpPr>
            <a:spLocks noGrp="1"/>
          </p:cNvSpPr>
          <p:nvPr>
            <p:ph type="title"/>
          </p:nvPr>
        </p:nvSpPr>
        <p:spPr>
          <a:xfrm>
            <a:off x="686104" y="359852"/>
            <a:ext cx="7772400" cy="458100"/>
          </a:xfrm>
        </p:spPr>
        <p:txBody>
          <a:bodyPr/>
          <a:lstStyle/>
          <a:p>
            <a:r>
              <a:rPr lang="en-US" sz="1000" dirty="0">
                <a:solidFill>
                  <a:schemeClr val="bg1">
                    <a:lumMod val="85000"/>
                  </a:schemeClr>
                </a:solidFill>
              </a:rPr>
              <a:t>Annual Strategic</a:t>
            </a:r>
            <a:r>
              <a:rPr lang="en-US" sz="1000" baseline="0" dirty="0">
                <a:solidFill>
                  <a:schemeClr val="bg1">
                    <a:lumMod val="85000"/>
                  </a:schemeClr>
                </a:solidFill>
              </a:rPr>
              <a:t> Portfolio Review Process Map</a:t>
            </a:r>
            <a:endParaRPr lang="en-US" sz="1000" dirty="0">
              <a:solidFill>
                <a:schemeClr val="bg1">
                  <a:lumMod val="85000"/>
                </a:schemeClr>
              </a:solidFill>
            </a:endParaRPr>
          </a:p>
        </p:txBody>
      </p:sp>
      <p:grpSp>
        <p:nvGrpSpPr>
          <p:cNvPr id="270" name="Google Shape;270;p40" descr="Process map depicting step 1 Field-based learning reviews, step 2 All IP meeting hosted by Mission Director, feeding into step 3 Mission internal discussion on learning and next steps"/>
          <p:cNvGrpSpPr/>
          <p:nvPr/>
        </p:nvGrpSpPr>
        <p:grpSpPr>
          <a:xfrm>
            <a:off x="344625" y="1135575"/>
            <a:ext cx="5847300" cy="3884700"/>
            <a:chOff x="268425" y="678375"/>
            <a:chExt cx="5847300" cy="3884700"/>
          </a:xfrm>
        </p:grpSpPr>
        <p:sp>
          <p:nvSpPr>
            <p:cNvPr id="271" name="Google Shape;271;p40"/>
            <p:cNvSpPr txBox="1"/>
            <p:nvPr/>
          </p:nvSpPr>
          <p:spPr>
            <a:xfrm>
              <a:off x="357625" y="738200"/>
              <a:ext cx="3081000" cy="1508400"/>
            </a:xfrm>
            <a:prstGeom prst="rect">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Gill Sans"/>
                <a:buAutoNum type="arabicPeriod"/>
              </a:pPr>
              <a:r>
                <a:rPr lang="en" b="1">
                  <a:solidFill>
                    <a:srgbClr val="FFFFFF"/>
                  </a:solidFill>
                  <a:latin typeface="Gill Sans"/>
                  <a:ea typeface="Gill Sans"/>
                  <a:cs typeface="Gill Sans"/>
                  <a:sym typeface="Gill Sans"/>
                </a:rPr>
                <a:t>Field-based learning reviews</a:t>
              </a:r>
              <a:endParaRPr b="1">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Focuses on strategic learning questions at select sites</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Provides cross-learning opportunity for IPs and USAID tech teams</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Informs program implementation and adaptation.</a:t>
              </a:r>
              <a:endParaRPr sz="1200">
                <a:solidFill>
                  <a:srgbClr val="FFFFFF"/>
                </a:solidFill>
                <a:latin typeface="Gill Sans"/>
                <a:ea typeface="Gill Sans"/>
                <a:cs typeface="Gill Sans"/>
                <a:sym typeface="Gill Sans"/>
              </a:endParaRPr>
            </a:p>
          </p:txBody>
        </p:sp>
        <p:sp>
          <p:nvSpPr>
            <p:cNvPr id="272" name="Google Shape;272;p40"/>
            <p:cNvSpPr txBox="1"/>
            <p:nvPr/>
          </p:nvSpPr>
          <p:spPr>
            <a:xfrm>
              <a:off x="357625" y="2494350"/>
              <a:ext cx="3081000" cy="19701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latin typeface="Gill Sans"/>
                  <a:ea typeface="Gill Sans"/>
                  <a:cs typeface="Gill Sans"/>
                  <a:sym typeface="Gill Sans"/>
                </a:rPr>
                <a:t>2. All IP meeting hosted by MD</a:t>
              </a:r>
              <a:endParaRPr b="1">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Uses the already existing platform of MD annual all-IP meeting to focus on strategic questions</a:t>
              </a:r>
              <a:endParaRPr>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Captures voices of IPs working on national level</a:t>
              </a:r>
              <a:endParaRPr sz="1200">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Triangulates findings from the sites </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Provides a venue for feedback from all IPs to USAID</a:t>
              </a:r>
              <a:endParaRPr sz="1200">
                <a:solidFill>
                  <a:srgbClr val="FFFFFF"/>
                </a:solidFill>
                <a:latin typeface="Gill Sans"/>
                <a:ea typeface="Gill Sans"/>
                <a:cs typeface="Gill Sans"/>
                <a:sym typeface="Gill Sans"/>
              </a:endParaRPr>
            </a:p>
          </p:txBody>
        </p:sp>
        <p:sp>
          <p:nvSpPr>
            <p:cNvPr id="273" name="Google Shape;273;p40"/>
            <p:cNvSpPr txBox="1"/>
            <p:nvPr/>
          </p:nvSpPr>
          <p:spPr>
            <a:xfrm>
              <a:off x="3639775" y="1526600"/>
              <a:ext cx="2367000" cy="1785600"/>
            </a:xfrm>
            <a:prstGeom prst="rect">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latin typeface="Gill Sans"/>
                  <a:ea typeface="Gill Sans"/>
                  <a:cs typeface="Gill Sans"/>
                  <a:sym typeface="Gill Sans"/>
                </a:rPr>
                <a:t>3. Mission-internal discussion on learning and next steps </a:t>
              </a:r>
              <a:endParaRPr>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Triangulates learning from the field and IP meetings </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Action planning based on the learning</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Informs ABR &amp; PPR</a:t>
              </a:r>
              <a:endParaRPr sz="1200">
                <a:solidFill>
                  <a:srgbClr val="FFFFFF"/>
                </a:solidFill>
                <a:latin typeface="Gill Sans"/>
                <a:ea typeface="Gill Sans"/>
                <a:cs typeface="Gill Sans"/>
                <a:sym typeface="Gill Sans"/>
              </a:endParaRPr>
            </a:p>
          </p:txBody>
        </p:sp>
        <p:sp>
          <p:nvSpPr>
            <p:cNvPr id="274" name="Google Shape;274;p40"/>
            <p:cNvSpPr/>
            <p:nvPr/>
          </p:nvSpPr>
          <p:spPr>
            <a:xfrm>
              <a:off x="268425" y="678375"/>
              <a:ext cx="5847300" cy="3884700"/>
            </a:xfrm>
            <a:prstGeom prst="rect">
              <a:avLst/>
            </a:prstGeom>
            <a:noFill/>
            <a:ln w="2857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40"/>
          <p:cNvSpPr txBox="1"/>
          <p:nvPr/>
        </p:nvSpPr>
        <p:spPr>
          <a:xfrm>
            <a:off x="3779650" y="4125050"/>
            <a:ext cx="2263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BA0C2F"/>
                </a:solidFill>
                <a:latin typeface="Gill Sans"/>
                <a:ea typeface="Gill Sans"/>
                <a:cs typeface="Gill Sans"/>
                <a:sym typeface="Gill Sans"/>
              </a:rPr>
              <a:t>Annual Strategic PR</a:t>
            </a:r>
            <a:endParaRPr sz="1700" b="1">
              <a:solidFill>
                <a:srgbClr val="BA0C2F"/>
              </a:solidFill>
              <a:latin typeface="Gill Sans"/>
              <a:ea typeface="Gill Sans"/>
              <a:cs typeface="Gill Sans"/>
              <a:sym typeface="Gill Sans"/>
            </a:endParaRPr>
          </a:p>
        </p:txBody>
      </p:sp>
      <p:sp>
        <p:nvSpPr>
          <p:cNvPr id="278" name="Google Shape;278;p40"/>
          <p:cNvSpPr/>
          <p:nvPr/>
        </p:nvSpPr>
        <p:spPr>
          <a:xfrm>
            <a:off x="558850" y="217925"/>
            <a:ext cx="13998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Activity Quarterly Reports</a:t>
            </a:r>
            <a:endParaRPr>
              <a:solidFill>
                <a:srgbClr val="000000"/>
              </a:solidFill>
            </a:endParaRPr>
          </a:p>
        </p:txBody>
      </p:sp>
      <p:cxnSp>
        <p:nvCxnSpPr>
          <p:cNvPr id="291" name="Google Shape;291;p40" descr="Line at the far left linking Activity Quarterly Reports to the main process map"/>
          <p:cNvCxnSpPr>
            <a:stCxn id="278" idx="2"/>
            <a:endCxn id="274" idx="0"/>
          </p:cNvCxnSpPr>
          <p:nvPr/>
        </p:nvCxnSpPr>
        <p:spPr>
          <a:xfrm rot="-5400000" flipH="1">
            <a:off x="2152750" y="20225"/>
            <a:ext cx="221400" cy="2009400"/>
          </a:xfrm>
          <a:prstGeom prst="curvedConnector3">
            <a:avLst>
              <a:gd name="adj1" fmla="val 49989"/>
            </a:avLst>
          </a:prstGeom>
          <a:noFill/>
          <a:ln w="9525" cap="flat" cmpd="sng">
            <a:solidFill>
              <a:srgbClr val="BA0C2F"/>
            </a:solidFill>
            <a:prstDash val="solid"/>
            <a:round/>
            <a:headEnd type="none" w="med" len="med"/>
            <a:tailEnd type="triangle" w="med" len="med"/>
          </a:ln>
        </p:spPr>
      </p:cxnSp>
      <p:sp>
        <p:nvSpPr>
          <p:cNvPr id="277" name="Google Shape;277;p40"/>
          <p:cNvSpPr/>
          <p:nvPr/>
        </p:nvSpPr>
        <p:spPr>
          <a:xfrm>
            <a:off x="2024100" y="217925"/>
            <a:ext cx="11025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AMELPs</a:t>
            </a:r>
            <a:endParaRPr>
              <a:solidFill>
                <a:srgbClr val="000000"/>
              </a:solidFill>
            </a:endParaRPr>
          </a:p>
        </p:txBody>
      </p:sp>
      <p:cxnSp>
        <p:nvCxnSpPr>
          <p:cNvPr id="292" name="Google Shape;292;p40" descr="Line to the left linking AMELPs to the main process map"/>
          <p:cNvCxnSpPr>
            <a:stCxn id="277" idx="2"/>
            <a:endCxn id="274" idx="0"/>
          </p:cNvCxnSpPr>
          <p:nvPr/>
        </p:nvCxnSpPr>
        <p:spPr>
          <a:xfrm rot="-5400000" flipH="1">
            <a:off x="2811150" y="678425"/>
            <a:ext cx="221400" cy="693000"/>
          </a:xfrm>
          <a:prstGeom prst="curvedConnector3">
            <a:avLst>
              <a:gd name="adj1" fmla="val 49989"/>
            </a:avLst>
          </a:prstGeom>
          <a:noFill/>
          <a:ln w="9525" cap="flat" cmpd="sng">
            <a:solidFill>
              <a:srgbClr val="BA0C2F"/>
            </a:solidFill>
            <a:prstDash val="solid"/>
            <a:round/>
            <a:headEnd type="none" w="med" len="med"/>
            <a:tailEnd type="triangle" w="med" len="med"/>
          </a:ln>
        </p:spPr>
      </p:cxnSp>
      <p:sp>
        <p:nvSpPr>
          <p:cNvPr id="279" name="Google Shape;279;p40"/>
          <p:cNvSpPr/>
          <p:nvPr/>
        </p:nvSpPr>
        <p:spPr>
          <a:xfrm>
            <a:off x="3192050" y="217925"/>
            <a:ext cx="14943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000000"/>
                </a:solidFill>
              </a:rPr>
              <a:t>PMP Learning Questions</a:t>
            </a:r>
            <a:endParaRPr>
              <a:solidFill>
                <a:srgbClr val="000000"/>
              </a:solidFill>
            </a:endParaRPr>
          </a:p>
        </p:txBody>
      </p:sp>
      <p:cxnSp>
        <p:nvCxnSpPr>
          <p:cNvPr id="293" name="Google Shape;293;p40" descr="line to the right linking PMP learning questions to the main process map"/>
          <p:cNvCxnSpPr>
            <a:stCxn id="279" idx="2"/>
            <a:endCxn id="274" idx="0"/>
          </p:cNvCxnSpPr>
          <p:nvPr/>
        </p:nvCxnSpPr>
        <p:spPr>
          <a:xfrm rot="5400000">
            <a:off x="3493100" y="689525"/>
            <a:ext cx="221400" cy="670800"/>
          </a:xfrm>
          <a:prstGeom prst="curvedConnector3">
            <a:avLst>
              <a:gd name="adj1" fmla="val 49989"/>
            </a:avLst>
          </a:prstGeom>
          <a:noFill/>
          <a:ln w="9525" cap="flat" cmpd="sng">
            <a:solidFill>
              <a:srgbClr val="BA0C2F"/>
            </a:solidFill>
            <a:prstDash val="solid"/>
            <a:round/>
            <a:headEnd type="none" w="med" len="med"/>
            <a:tailEnd type="triangle" w="med" len="med"/>
          </a:ln>
        </p:spPr>
      </p:cxnSp>
      <p:sp>
        <p:nvSpPr>
          <p:cNvPr id="276" name="Google Shape;276;p40"/>
          <p:cNvSpPr/>
          <p:nvPr/>
        </p:nvSpPr>
        <p:spPr>
          <a:xfrm>
            <a:off x="4751800" y="217925"/>
            <a:ext cx="14400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000000"/>
                </a:solidFill>
              </a:rPr>
              <a:t>DO-level data from DIS</a:t>
            </a:r>
            <a:endParaRPr>
              <a:solidFill>
                <a:srgbClr val="000000"/>
              </a:solidFill>
            </a:endParaRPr>
          </a:p>
        </p:txBody>
      </p:sp>
      <p:cxnSp>
        <p:nvCxnSpPr>
          <p:cNvPr id="294" name="Google Shape;294;p40" descr="line to the far right linking Development Outcome-level data from DIS to the main process map"/>
          <p:cNvCxnSpPr>
            <a:stCxn id="276" idx="2"/>
            <a:endCxn id="274" idx="0"/>
          </p:cNvCxnSpPr>
          <p:nvPr/>
        </p:nvCxnSpPr>
        <p:spPr>
          <a:xfrm rot="5400000">
            <a:off x="4259350" y="-76825"/>
            <a:ext cx="221400" cy="2203500"/>
          </a:xfrm>
          <a:prstGeom prst="curvedConnector3">
            <a:avLst>
              <a:gd name="adj1" fmla="val 49989"/>
            </a:avLst>
          </a:prstGeom>
          <a:noFill/>
          <a:ln w="9525" cap="flat" cmpd="sng">
            <a:solidFill>
              <a:srgbClr val="BA0C2F"/>
            </a:solidFill>
            <a:prstDash val="solid"/>
            <a:round/>
            <a:headEnd type="none" w="med" len="med"/>
            <a:tailEnd type="triangle" w="med" len="med"/>
          </a:ln>
        </p:spPr>
      </p:cxnSp>
      <p:cxnSp>
        <p:nvCxnSpPr>
          <p:cNvPr id="280" name="Google Shape;280;p40" descr="arrow pointing down"/>
          <p:cNvCxnSpPr/>
          <p:nvPr/>
        </p:nvCxnSpPr>
        <p:spPr>
          <a:xfrm rot="-5400000" flipH="1">
            <a:off x="1857300" y="2775275"/>
            <a:ext cx="217500" cy="600"/>
          </a:xfrm>
          <a:prstGeom prst="curvedConnector3">
            <a:avLst>
              <a:gd name="adj1" fmla="val 50000"/>
            </a:avLst>
          </a:prstGeom>
          <a:noFill/>
          <a:ln w="38100" cap="flat" cmpd="sng">
            <a:solidFill>
              <a:srgbClr val="BA0C2F"/>
            </a:solidFill>
            <a:prstDash val="solid"/>
            <a:round/>
            <a:headEnd type="none" w="med" len="med"/>
            <a:tailEnd type="triangle" w="med" len="med"/>
          </a:ln>
        </p:spPr>
      </p:cxnSp>
      <p:cxnSp>
        <p:nvCxnSpPr>
          <p:cNvPr id="281" name="Google Shape;281;p40" descr="arrow pointing right"/>
          <p:cNvCxnSpPr/>
          <p:nvPr/>
        </p:nvCxnSpPr>
        <p:spPr>
          <a:xfrm rot="-5400000" flipH="1">
            <a:off x="3476575" y="2464925"/>
            <a:ext cx="301800" cy="232500"/>
          </a:xfrm>
          <a:prstGeom prst="curvedConnector3">
            <a:avLst>
              <a:gd name="adj1" fmla="val 50000"/>
            </a:avLst>
          </a:prstGeom>
          <a:noFill/>
          <a:ln w="38100" cap="flat" cmpd="sng">
            <a:solidFill>
              <a:srgbClr val="BA0C2F"/>
            </a:solidFill>
            <a:prstDash val="solid"/>
            <a:round/>
            <a:headEnd type="none" w="med" len="med"/>
            <a:tailEnd type="triangle" w="med" len="med"/>
          </a:ln>
        </p:spPr>
      </p:cxnSp>
      <p:cxnSp>
        <p:nvCxnSpPr>
          <p:cNvPr id="282" name="Google Shape;282;p40" descr="arrow pointing right"/>
          <p:cNvCxnSpPr/>
          <p:nvPr/>
        </p:nvCxnSpPr>
        <p:spPr>
          <a:xfrm rot="-5400000">
            <a:off x="3460475" y="2938175"/>
            <a:ext cx="333600" cy="203100"/>
          </a:xfrm>
          <a:prstGeom prst="curvedConnector3">
            <a:avLst>
              <a:gd name="adj1" fmla="val 50000"/>
            </a:avLst>
          </a:prstGeom>
          <a:noFill/>
          <a:ln w="38100" cap="flat" cmpd="sng">
            <a:solidFill>
              <a:srgbClr val="BA0C2F"/>
            </a:solidFill>
            <a:prstDash val="solid"/>
            <a:round/>
            <a:headEnd type="none" w="med" len="med"/>
            <a:tailEnd type="triangle" w="med" len="med"/>
          </a:ln>
        </p:spPr>
      </p:cxnSp>
      <p:sp>
        <p:nvSpPr>
          <p:cNvPr id="295" name="Google Shape;295;p40"/>
          <p:cNvSpPr/>
          <p:nvPr/>
        </p:nvSpPr>
        <p:spPr>
          <a:xfrm>
            <a:off x="3389500" y="1218725"/>
            <a:ext cx="1494300" cy="446400"/>
          </a:xfrm>
          <a:prstGeom prst="wedgeRoundRectCallout">
            <a:avLst>
              <a:gd name="adj1" fmla="val -45992"/>
              <a:gd name="adj2" fmla="val 92237"/>
              <a:gd name="adj3" fmla="val 0"/>
            </a:avLst>
          </a:prstGeom>
          <a:solidFill>
            <a:srgbClr val="E6B8AF"/>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All outputs for technical teams are produced </a:t>
            </a:r>
            <a:r>
              <a:rPr lang="en" sz="900" i="1"/>
              <a:t>while </a:t>
            </a:r>
            <a:r>
              <a:rPr lang="en" sz="900"/>
              <a:t>on the site visit!</a:t>
            </a:r>
            <a:endParaRPr sz="900"/>
          </a:p>
        </p:txBody>
      </p:sp>
      <p:pic>
        <p:nvPicPr>
          <p:cNvPr id="296" name="Google Shape;296;p40" descr="Very small image of three activity reports"/>
          <p:cNvPicPr preferRelativeResize="0"/>
          <p:nvPr/>
        </p:nvPicPr>
        <p:blipFill>
          <a:blip r:embed="rId3">
            <a:alphaModFix/>
          </a:blip>
          <a:stretch>
            <a:fillRect/>
          </a:stretch>
        </p:blipFill>
        <p:spPr>
          <a:xfrm>
            <a:off x="4813725" y="1280097"/>
            <a:ext cx="1019526" cy="573650"/>
          </a:xfrm>
          <a:prstGeom prst="rect">
            <a:avLst/>
          </a:prstGeom>
          <a:noFill/>
          <a:ln w="38100" cap="flat" cmpd="sng">
            <a:solidFill>
              <a:srgbClr val="0B5394"/>
            </a:solidFill>
            <a:prstDash val="solid"/>
            <a:round/>
            <a:headEnd type="none" w="sm" len="sm"/>
            <a:tailEnd type="none" w="sm" len="sm"/>
          </a:ln>
        </p:spPr>
      </p:pic>
      <p:cxnSp>
        <p:nvCxnSpPr>
          <p:cNvPr id="287" name="Google Shape;287;p40" descr="arrow pointing to the top info box about annual budget reviews"/>
          <p:cNvCxnSpPr>
            <a:stCxn id="274" idx="3"/>
            <a:endCxn id="283" idx="1"/>
          </p:cNvCxnSpPr>
          <p:nvPr/>
        </p:nvCxnSpPr>
        <p:spPr>
          <a:xfrm rot="10800000" flipH="1">
            <a:off x="6191925" y="830925"/>
            <a:ext cx="656400" cy="22470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3" name="Google Shape;283;p40"/>
          <p:cNvSpPr/>
          <p:nvPr/>
        </p:nvSpPr>
        <p:spPr>
          <a:xfrm>
            <a:off x="6848325" y="409300"/>
            <a:ext cx="1784700" cy="8433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ABR </a:t>
            </a:r>
            <a:r>
              <a:rPr lang="en" sz="1200">
                <a:solidFill>
                  <a:srgbClr val="000000"/>
                </a:solidFill>
              </a:rPr>
              <a:t>- </a:t>
            </a:r>
            <a:r>
              <a:rPr lang="en" sz="1200" i="1">
                <a:solidFill>
                  <a:srgbClr val="000000"/>
                </a:solidFill>
              </a:rPr>
              <a:t>what budget do we need to make the adaptations to activities?</a:t>
            </a:r>
            <a:endParaRPr sz="1200" i="1">
              <a:solidFill>
                <a:srgbClr val="000000"/>
              </a:solidFill>
            </a:endParaRPr>
          </a:p>
        </p:txBody>
      </p:sp>
      <p:cxnSp>
        <p:nvCxnSpPr>
          <p:cNvPr id="288" name="Google Shape;288;p40" descr="arrow pointing at second box from top with info about performance reviews"/>
          <p:cNvCxnSpPr>
            <a:stCxn id="274" idx="3"/>
            <a:endCxn id="284" idx="1"/>
          </p:cNvCxnSpPr>
          <p:nvPr/>
        </p:nvCxnSpPr>
        <p:spPr>
          <a:xfrm rot="10800000" flipH="1">
            <a:off x="6191925" y="1751625"/>
            <a:ext cx="656400" cy="13263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4" name="Google Shape;284;p40"/>
          <p:cNvSpPr/>
          <p:nvPr/>
        </p:nvSpPr>
        <p:spPr>
          <a:xfrm>
            <a:off x="6848325" y="1403575"/>
            <a:ext cx="1784700" cy="6963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PPR </a:t>
            </a:r>
            <a:r>
              <a:rPr lang="en" sz="1200">
                <a:solidFill>
                  <a:srgbClr val="000000"/>
                </a:solidFill>
              </a:rPr>
              <a:t>- </a:t>
            </a:r>
            <a:r>
              <a:rPr lang="en" sz="1200" i="1">
                <a:solidFill>
                  <a:srgbClr val="000000"/>
                </a:solidFill>
              </a:rPr>
              <a:t>what can we say about what we’ve achieved?</a:t>
            </a:r>
            <a:endParaRPr sz="1200" i="1">
              <a:solidFill>
                <a:srgbClr val="000000"/>
              </a:solidFill>
            </a:endParaRPr>
          </a:p>
        </p:txBody>
      </p:sp>
      <p:cxnSp>
        <p:nvCxnSpPr>
          <p:cNvPr id="298" name="Google Shape;298;p40" descr="arrow pointing to the a box with info about program adaptation"/>
          <p:cNvCxnSpPr>
            <a:stCxn id="274" idx="3"/>
            <a:endCxn id="297" idx="1"/>
          </p:cNvCxnSpPr>
          <p:nvPr/>
        </p:nvCxnSpPr>
        <p:spPr>
          <a:xfrm rot="10800000" flipH="1">
            <a:off x="6191925" y="2672625"/>
            <a:ext cx="656400" cy="4053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97" name="Google Shape;297;p40"/>
          <p:cNvSpPr/>
          <p:nvPr/>
        </p:nvSpPr>
        <p:spPr>
          <a:xfrm>
            <a:off x="6848325" y="2250838"/>
            <a:ext cx="1784700" cy="8433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Programming </a:t>
            </a:r>
            <a:r>
              <a:rPr lang="en" sz="1200">
                <a:solidFill>
                  <a:srgbClr val="000000"/>
                </a:solidFill>
              </a:rPr>
              <a:t>- </a:t>
            </a:r>
            <a:r>
              <a:rPr lang="en" sz="1200" i="1">
                <a:solidFill>
                  <a:srgbClr val="000000"/>
                </a:solidFill>
              </a:rPr>
              <a:t>what </a:t>
            </a:r>
            <a:r>
              <a:rPr lang="en" sz="1200" i="1"/>
              <a:t>adaptations do we need to make to our activities</a:t>
            </a:r>
            <a:r>
              <a:rPr lang="en" sz="1200" i="1">
                <a:solidFill>
                  <a:srgbClr val="000000"/>
                </a:solidFill>
              </a:rPr>
              <a:t>?</a:t>
            </a:r>
            <a:endParaRPr sz="1200" i="1">
              <a:solidFill>
                <a:srgbClr val="000000"/>
              </a:solidFill>
            </a:endParaRPr>
          </a:p>
        </p:txBody>
      </p:sp>
      <p:cxnSp>
        <p:nvCxnSpPr>
          <p:cNvPr id="289" name="Google Shape;289;p40" descr="arrow pointing to second box from bottom with info about the mid-course stocktaking exercise"/>
          <p:cNvCxnSpPr>
            <a:stCxn id="274" idx="3"/>
            <a:endCxn id="285" idx="1"/>
          </p:cNvCxnSpPr>
          <p:nvPr/>
        </p:nvCxnSpPr>
        <p:spPr>
          <a:xfrm>
            <a:off x="6191925" y="3077925"/>
            <a:ext cx="656400" cy="5697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5" name="Google Shape;285;p40"/>
          <p:cNvSpPr/>
          <p:nvPr/>
        </p:nvSpPr>
        <p:spPr>
          <a:xfrm>
            <a:off x="6848325" y="3245100"/>
            <a:ext cx="1784700" cy="8049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MCST (Step 3)</a:t>
            </a:r>
            <a:r>
              <a:rPr lang="en" sz="1200" i="1">
                <a:solidFill>
                  <a:srgbClr val="000000"/>
                </a:solidFill>
              </a:rPr>
              <a:t>- what adaptations do we need to make to our strategy?</a:t>
            </a:r>
            <a:endParaRPr sz="1200" i="1">
              <a:solidFill>
                <a:srgbClr val="000000"/>
              </a:solidFill>
            </a:endParaRPr>
          </a:p>
        </p:txBody>
      </p:sp>
      <p:cxnSp>
        <p:nvCxnSpPr>
          <p:cNvPr id="290" name="Google Shape;290;p40" descr="arrow pointing to the bottom box with info about considering the next country development cooperation strategy"/>
          <p:cNvCxnSpPr>
            <a:stCxn id="274" idx="3"/>
            <a:endCxn id="286" idx="1"/>
          </p:cNvCxnSpPr>
          <p:nvPr/>
        </p:nvCxnSpPr>
        <p:spPr>
          <a:xfrm>
            <a:off x="6191925" y="3077925"/>
            <a:ext cx="656400" cy="15255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6" name="Google Shape;286;p40"/>
          <p:cNvSpPr/>
          <p:nvPr/>
        </p:nvSpPr>
        <p:spPr>
          <a:xfrm>
            <a:off x="6848325" y="4200950"/>
            <a:ext cx="1784700" cy="8049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Next CDCS </a:t>
            </a:r>
            <a:r>
              <a:rPr lang="en" sz="1200" i="1">
                <a:solidFill>
                  <a:srgbClr val="000000"/>
                </a:solidFill>
              </a:rPr>
              <a:t>- what will we need to consider for our new strategy?</a:t>
            </a:r>
            <a:endParaRPr sz="1200" i="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CCDA43C2-DC14-D2BA-89A6-A8AA1A4707D2}"/>
              </a:ext>
            </a:extLst>
          </p:cNvPr>
          <p:cNvSpPr>
            <a:spLocks noGrp="1"/>
          </p:cNvSpPr>
          <p:nvPr>
            <p:ph type="title"/>
          </p:nvPr>
        </p:nvSpPr>
        <p:spPr>
          <a:xfrm>
            <a:off x="686104" y="417604"/>
            <a:ext cx="7772400" cy="458100"/>
          </a:xfrm>
        </p:spPr>
        <p:txBody>
          <a:bodyPr/>
          <a:lstStyle/>
          <a:p>
            <a:r>
              <a:rPr lang="en-US" sz="1000" dirty="0">
                <a:solidFill>
                  <a:schemeClr val="bg1">
                    <a:lumMod val="95000"/>
                  </a:schemeClr>
                </a:solidFill>
              </a:rPr>
              <a:t>Site Visit Process Map</a:t>
            </a:r>
          </a:p>
        </p:txBody>
      </p:sp>
      <p:sp>
        <p:nvSpPr>
          <p:cNvPr id="351" name="Google Shape;351;p41"/>
          <p:cNvSpPr/>
          <p:nvPr/>
        </p:nvSpPr>
        <p:spPr>
          <a:xfrm>
            <a:off x="321700" y="2128300"/>
            <a:ext cx="1623000" cy="7923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AutoNum type="arabicPeriod"/>
            </a:pPr>
            <a:r>
              <a:rPr lang="en">
                <a:solidFill>
                  <a:schemeClr val="lt1"/>
                </a:solidFill>
              </a:rPr>
              <a:t>Field-based learning Reviews</a:t>
            </a:r>
            <a:endParaRPr>
              <a:solidFill>
                <a:schemeClr val="lt1"/>
              </a:solidFill>
            </a:endParaRPr>
          </a:p>
        </p:txBody>
      </p:sp>
      <p:sp>
        <p:nvSpPr>
          <p:cNvPr id="306" name="Google Shape;306;p41" descr="Site Visit Team A">
            <a:extLst>
              <a:ext uri="{C183D7F6-B498-43B3-948B-1728B52AA6E4}">
                <adec:decorative xmlns:adec="http://schemas.microsoft.com/office/drawing/2017/decorative" val="0"/>
              </a:ext>
            </a:extLst>
          </p:cNvPr>
          <p:cNvSpPr/>
          <p:nvPr/>
        </p:nvSpPr>
        <p:spPr>
          <a:xfrm>
            <a:off x="170607" y="257975"/>
            <a:ext cx="4851000" cy="792300"/>
          </a:xfrm>
          <a:prstGeom prst="rect">
            <a:avLst/>
          </a:prstGeom>
          <a:no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41" descr="Outline of a jeep with the USAID logo"/>
          <p:cNvPicPr preferRelativeResize="0"/>
          <p:nvPr/>
        </p:nvPicPr>
        <p:blipFill>
          <a:blip r:embed="rId3">
            <a:alphaModFix/>
          </a:blip>
          <a:stretch>
            <a:fillRect/>
          </a:stretch>
        </p:blipFill>
        <p:spPr>
          <a:xfrm>
            <a:off x="152400" y="257975"/>
            <a:ext cx="1623027" cy="765000"/>
          </a:xfrm>
          <a:prstGeom prst="rect">
            <a:avLst/>
          </a:prstGeom>
          <a:noFill/>
          <a:ln>
            <a:noFill/>
          </a:ln>
        </p:spPr>
      </p:pic>
      <p:pic>
        <p:nvPicPr>
          <p:cNvPr id="348" name="Google Shape;348;p41" descr="usaid logo"/>
          <p:cNvPicPr preferRelativeResize="0"/>
          <p:nvPr/>
        </p:nvPicPr>
        <p:blipFill>
          <a:blip r:embed="rId4">
            <a:alphaModFix/>
          </a:blip>
          <a:stretch>
            <a:fillRect/>
          </a:stretch>
        </p:blipFill>
        <p:spPr>
          <a:xfrm>
            <a:off x="628854" y="528739"/>
            <a:ext cx="746298" cy="223472"/>
          </a:xfrm>
          <a:prstGeom prst="rect">
            <a:avLst/>
          </a:prstGeom>
          <a:noFill/>
          <a:ln>
            <a:noFill/>
          </a:ln>
        </p:spPr>
      </p:pic>
      <p:pic>
        <p:nvPicPr>
          <p:cNvPr id="304" name="Google Shape;304;p41" descr="outline of a jeep with the word IPs on it"/>
          <p:cNvPicPr preferRelativeResize="0"/>
          <p:nvPr/>
        </p:nvPicPr>
        <p:blipFill>
          <a:blip r:embed="rId3">
            <a:alphaModFix/>
          </a:blip>
          <a:stretch>
            <a:fillRect/>
          </a:stretch>
        </p:blipFill>
        <p:spPr>
          <a:xfrm>
            <a:off x="1775428" y="257975"/>
            <a:ext cx="1623027" cy="765000"/>
          </a:xfrm>
          <a:prstGeom prst="rect">
            <a:avLst/>
          </a:prstGeom>
          <a:noFill/>
          <a:ln>
            <a:noFill/>
          </a:ln>
        </p:spPr>
      </p:pic>
      <p:sp>
        <p:nvSpPr>
          <p:cNvPr id="307" name="Google Shape;307;p41"/>
          <p:cNvSpPr txBox="1"/>
          <p:nvPr/>
        </p:nvSpPr>
        <p:spPr>
          <a:xfrm>
            <a:off x="2419399" y="515679"/>
            <a:ext cx="45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990000"/>
                </a:solidFill>
              </a:rPr>
              <a:t>IPs</a:t>
            </a:r>
            <a:endParaRPr sz="1100">
              <a:solidFill>
                <a:srgbClr val="990000"/>
              </a:solidFill>
            </a:endParaRPr>
          </a:p>
        </p:txBody>
      </p:sp>
      <p:pic>
        <p:nvPicPr>
          <p:cNvPr id="305" name="Google Shape;305;p41" descr="Outline of a jeep with the word Others on it"/>
          <p:cNvPicPr preferRelativeResize="0"/>
          <p:nvPr/>
        </p:nvPicPr>
        <p:blipFill>
          <a:blip r:embed="rId3">
            <a:alphaModFix/>
          </a:blip>
          <a:stretch>
            <a:fillRect/>
          </a:stretch>
        </p:blipFill>
        <p:spPr>
          <a:xfrm>
            <a:off x="3398456" y="257975"/>
            <a:ext cx="1623027" cy="765000"/>
          </a:xfrm>
          <a:prstGeom prst="rect">
            <a:avLst/>
          </a:prstGeom>
          <a:noFill/>
          <a:ln>
            <a:noFill/>
          </a:ln>
        </p:spPr>
      </p:pic>
      <p:sp>
        <p:nvSpPr>
          <p:cNvPr id="308" name="Google Shape;308;p41"/>
          <p:cNvSpPr txBox="1"/>
          <p:nvPr/>
        </p:nvSpPr>
        <p:spPr>
          <a:xfrm>
            <a:off x="3981958" y="502031"/>
            <a:ext cx="612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990000"/>
                </a:solidFill>
              </a:rPr>
              <a:t>Others</a:t>
            </a:r>
            <a:endParaRPr sz="1100">
              <a:solidFill>
                <a:srgbClr val="990000"/>
              </a:solidFill>
            </a:endParaRPr>
          </a:p>
        </p:txBody>
      </p:sp>
      <p:sp>
        <p:nvSpPr>
          <p:cNvPr id="310" name="Google Shape;310;p41" descr="Arrow connecting Team A convey of vehicles on the top of the slide to a map with starred locations"/>
          <p:cNvSpPr/>
          <p:nvPr/>
        </p:nvSpPr>
        <p:spPr>
          <a:xfrm rot="10800000" flipH="1">
            <a:off x="171361" y="1099364"/>
            <a:ext cx="456000" cy="406500"/>
          </a:xfrm>
          <a:prstGeom prst="bentArrow">
            <a:avLst>
              <a:gd name="adj1" fmla="val 25000"/>
              <a:gd name="adj2" fmla="val 25000"/>
              <a:gd name="adj3" fmla="val 25000"/>
              <a:gd name="adj4" fmla="val 43750"/>
            </a:avLst>
          </a:prstGeom>
          <a:solidFill>
            <a:srgbClr val="99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41" descr="Depiction of map with starred location with an associated learning guide, labeled Day 1"/>
          <p:cNvGrpSpPr/>
          <p:nvPr/>
        </p:nvGrpSpPr>
        <p:grpSpPr>
          <a:xfrm>
            <a:off x="724129" y="1101466"/>
            <a:ext cx="2544483" cy="958489"/>
            <a:chOff x="853381" y="1371300"/>
            <a:chExt cx="3119769" cy="1385100"/>
          </a:xfrm>
        </p:grpSpPr>
        <p:sp>
          <p:nvSpPr>
            <p:cNvPr id="312" name="Google Shape;312;p41"/>
            <p:cNvSpPr/>
            <p:nvPr/>
          </p:nvSpPr>
          <p:spPr>
            <a:xfrm>
              <a:off x="2965750" y="1371300"/>
              <a:ext cx="1007400" cy="1385100"/>
            </a:xfrm>
            <a:prstGeom prst="foldedCorner">
              <a:avLst>
                <a:gd name="adj" fmla="val 16667"/>
              </a:avLst>
            </a:prstGeom>
            <a:solidFill>
              <a:srgbClr val="E6B8AF"/>
            </a:solid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990000"/>
                  </a:solidFill>
                </a:rPr>
                <a:t>Learning Guide</a:t>
              </a:r>
              <a:endParaRPr sz="1100" b="1">
                <a:solidFill>
                  <a:srgbClr val="990000"/>
                </a:solidFill>
              </a:endParaRPr>
            </a:p>
          </p:txBody>
        </p:sp>
        <p:pic>
          <p:nvPicPr>
            <p:cNvPr id="313" name="Google Shape;313;p41"/>
            <p:cNvPicPr preferRelativeResize="0"/>
            <p:nvPr/>
          </p:nvPicPr>
          <p:blipFill>
            <a:blip r:embed="rId5">
              <a:alphaModFix/>
            </a:blip>
            <a:stretch>
              <a:fillRect/>
            </a:stretch>
          </p:blipFill>
          <p:spPr>
            <a:xfrm>
              <a:off x="853381" y="1407950"/>
              <a:ext cx="1856985" cy="1311817"/>
            </a:xfrm>
            <a:prstGeom prst="rect">
              <a:avLst/>
            </a:prstGeom>
            <a:noFill/>
            <a:ln w="38100" cap="flat" cmpd="sng">
              <a:solidFill>
                <a:srgbClr val="990000"/>
              </a:solidFill>
              <a:prstDash val="solid"/>
              <a:round/>
              <a:headEnd type="none" w="sm" len="sm"/>
              <a:tailEnd type="none" w="sm" len="sm"/>
            </a:ln>
          </p:spPr>
        </p:pic>
        <p:sp>
          <p:nvSpPr>
            <p:cNvPr id="314" name="Google Shape;314;p41"/>
            <p:cNvSpPr/>
            <p:nvPr/>
          </p:nvSpPr>
          <p:spPr>
            <a:xfrm>
              <a:off x="1967762" y="248576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1"/>
            <p:cNvSpPr/>
            <p:nvPr/>
          </p:nvSpPr>
          <p:spPr>
            <a:xfrm>
              <a:off x="2560901" y="2408762"/>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1"/>
            <p:cNvSpPr/>
            <p:nvPr/>
          </p:nvSpPr>
          <p:spPr>
            <a:xfrm>
              <a:off x="1919108" y="180708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1"/>
            <p:cNvSpPr txBox="1"/>
            <p:nvPr/>
          </p:nvSpPr>
          <p:spPr>
            <a:xfrm>
              <a:off x="2360175" y="1407950"/>
              <a:ext cx="692400" cy="511500"/>
            </a:xfrm>
            <a:prstGeom prst="rect">
              <a:avLst/>
            </a:prstGeom>
            <a:solidFill>
              <a:srgbClr val="FFFFFF"/>
            </a:solidFill>
            <a:ln w="3810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990000"/>
                  </a:solidFill>
                </a:rPr>
                <a:t>Day 1</a:t>
              </a:r>
              <a:endParaRPr sz="1100" b="1">
                <a:solidFill>
                  <a:srgbClr val="990000"/>
                </a:solidFill>
              </a:endParaRPr>
            </a:p>
          </p:txBody>
        </p:sp>
      </p:grpSp>
      <p:sp>
        <p:nvSpPr>
          <p:cNvPr id="324" name="Google Shape;324;p41" descr="arrow pointing from Day 1 graphic to Day 2 graphic"/>
          <p:cNvSpPr/>
          <p:nvPr/>
        </p:nvSpPr>
        <p:spPr>
          <a:xfrm>
            <a:off x="3388119" y="1312404"/>
            <a:ext cx="372900" cy="193500"/>
          </a:xfrm>
          <a:prstGeom prst="rightArrow">
            <a:avLst>
              <a:gd name="adj1" fmla="val 50000"/>
              <a:gd name="adj2" fmla="val 50000"/>
            </a:avLst>
          </a:prstGeom>
          <a:solidFill>
            <a:srgbClr val="99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41" descr="Map with starred locations with an associated learning guide, labeled Day 2"/>
          <p:cNvGrpSpPr/>
          <p:nvPr/>
        </p:nvGrpSpPr>
        <p:grpSpPr>
          <a:xfrm>
            <a:off x="3881006" y="1101466"/>
            <a:ext cx="2495043" cy="958489"/>
            <a:chOff x="4724000" y="1371300"/>
            <a:chExt cx="3059150" cy="1385100"/>
          </a:xfrm>
        </p:grpSpPr>
        <p:pic>
          <p:nvPicPr>
            <p:cNvPr id="319" name="Google Shape;319;p41"/>
            <p:cNvPicPr preferRelativeResize="0"/>
            <p:nvPr/>
          </p:nvPicPr>
          <p:blipFill>
            <a:blip r:embed="rId6">
              <a:alphaModFix/>
            </a:blip>
            <a:stretch>
              <a:fillRect/>
            </a:stretch>
          </p:blipFill>
          <p:spPr>
            <a:xfrm>
              <a:off x="4724000" y="1407938"/>
              <a:ext cx="1834901" cy="1311826"/>
            </a:xfrm>
            <a:prstGeom prst="rect">
              <a:avLst/>
            </a:prstGeom>
            <a:noFill/>
            <a:ln w="38100" cap="flat" cmpd="sng">
              <a:solidFill>
                <a:srgbClr val="990000"/>
              </a:solidFill>
              <a:prstDash val="solid"/>
              <a:round/>
              <a:headEnd type="none" w="sm" len="sm"/>
              <a:tailEnd type="none" w="sm" len="sm"/>
            </a:ln>
          </p:spPr>
        </p:pic>
        <p:sp>
          <p:nvSpPr>
            <p:cNvPr id="320" name="Google Shape;320;p41"/>
            <p:cNvSpPr/>
            <p:nvPr/>
          </p:nvSpPr>
          <p:spPr>
            <a:xfrm>
              <a:off x="5123537" y="184316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1"/>
            <p:cNvSpPr/>
            <p:nvPr/>
          </p:nvSpPr>
          <p:spPr>
            <a:xfrm>
              <a:off x="5922737" y="228926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1"/>
            <p:cNvSpPr/>
            <p:nvPr/>
          </p:nvSpPr>
          <p:spPr>
            <a:xfrm>
              <a:off x="6775750" y="1371300"/>
              <a:ext cx="1007400" cy="1385100"/>
            </a:xfrm>
            <a:prstGeom prst="foldedCorner">
              <a:avLst>
                <a:gd name="adj" fmla="val 16667"/>
              </a:avLst>
            </a:prstGeom>
            <a:solidFill>
              <a:srgbClr val="E6B8AF"/>
            </a:solid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990000"/>
                  </a:solidFill>
                </a:rPr>
                <a:t>Learning Guide</a:t>
              </a:r>
              <a:endParaRPr sz="1100" b="1">
                <a:solidFill>
                  <a:srgbClr val="990000"/>
                </a:solidFill>
              </a:endParaRPr>
            </a:p>
          </p:txBody>
        </p:sp>
        <p:sp>
          <p:nvSpPr>
            <p:cNvPr id="323" name="Google Shape;323;p41"/>
            <p:cNvSpPr txBox="1"/>
            <p:nvPr/>
          </p:nvSpPr>
          <p:spPr>
            <a:xfrm>
              <a:off x="6170175" y="1407950"/>
              <a:ext cx="692400" cy="889800"/>
            </a:xfrm>
            <a:prstGeom prst="rect">
              <a:avLst/>
            </a:prstGeom>
            <a:solidFill>
              <a:srgbClr val="FFFFFF"/>
            </a:solidFill>
            <a:ln w="3810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990000"/>
                  </a:solidFill>
                </a:rPr>
                <a:t>Day 2</a:t>
              </a:r>
              <a:endParaRPr b="1">
                <a:solidFill>
                  <a:srgbClr val="990000"/>
                </a:solidFill>
              </a:endParaRPr>
            </a:p>
          </p:txBody>
        </p:sp>
      </p:grpSp>
      <p:sp>
        <p:nvSpPr>
          <p:cNvPr id="328" name="Google Shape;328;p41" descr="Site Visit Team B">
            <a:extLst>
              <a:ext uri="{C183D7F6-B498-43B3-948B-1728B52AA6E4}">
                <adec:decorative xmlns:adec="http://schemas.microsoft.com/office/drawing/2017/decorative" val="0"/>
              </a:ext>
            </a:extLst>
          </p:cNvPr>
          <p:cNvSpPr/>
          <p:nvPr/>
        </p:nvSpPr>
        <p:spPr>
          <a:xfrm>
            <a:off x="170607" y="4054108"/>
            <a:ext cx="4851000" cy="792300"/>
          </a:xfrm>
          <a:prstGeom prst="rect">
            <a:avLst/>
          </a:prstGeom>
          <a:no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p41" descr="Outline of a jeep with USAID logo"/>
          <p:cNvPicPr preferRelativeResize="0"/>
          <p:nvPr/>
        </p:nvPicPr>
        <p:blipFill>
          <a:blip r:embed="rId3">
            <a:alphaModFix/>
          </a:blip>
          <a:stretch>
            <a:fillRect/>
          </a:stretch>
        </p:blipFill>
        <p:spPr>
          <a:xfrm>
            <a:off x="152400" y="4054108"/>
            <a:ext cx="1623027" cy="765000"/>
          </a:xfrm>
          <a:prstGeom prst="rect">
            <a:avLst/>
          </a:prstGeom>
          <a:noFill/>
          <a:ln>
            <a:noFill/>
          </a:ln>
        </p:spPr>
      </p:pic>
      <p:pic>
        <p:nvPicPr>
          <p:cNvPr id="349" name="Google Shape;349;p41" descr="usaid logo"/>
          <p:cNvPicPr preferRelativeResize="0"/>
          <p:nvPr/>
        </p:nvPicPr>
        <p:blipFill>
          <a:blip r:embed="rId4">
            <a:alphaModFix/>
          </a:blip>
          <a:stretch>
            <a:fillRect/>
          </a:stretch>
        </p:blipFill>
        <p:spPr>
          <a:xfrm>
            <a:off x="628854" y="4324872"/>
            <a:ext cx="746298" cy="223472"/>
          </a:xfrm>
          <a:prstGeom prst="rect">
            <a:avLst/>
          </a:prstGeom>
          <a:noFill/>
          <a:ln>
            <a:noFill/>
          </a:ln>
        </p:spPr>
      </p:pic>
      <p:pic>
        <p:nvPicPr>
          <p:cNvPr id="326" name="Google Shape;326;p41" descr="Outline of a jeep with the word IPs"/>
          <p:cNvPicPr preferRelativeResize="0"/>
          <p:nvPr/>
        </p:nvPicPr>
        <p:blipFill>
          <a:blip r:embed="rId3">
            <a:alphaModFix/>
          </a:blip>
          <a:stretch>
            <a:fillRect/>
          </a:stretch>
        </p:blipFill>
        <p:spPr>
          <a:xfrm>
            <a:off x="1775428" y="4054108"/>
            <a:ext cx="1623027" cy="765000"/>
          </a:xfrm>
          <a:prstGeom prst="rect">
            <a:avLst/>
          </a:prstGeom>
          <a:noFill/>
          <a:ln>
            <a:noFill/>
          </a:ln>
        </p:spPr>
      </p:pic>
      <p:sp>
        <p:nvSpPr>
          <p:cNvPr id="329" name="Google Shape;329;p41"/>
          <p:cNvSpPr txBox="1"/>
          <p:nvPr/>
        </p:nvSpPr>
        <p:spPr>
          <a:xfrm>
            <a:off x="2419399" y="4311812"/>
            <a:ext cx="45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B5394"/>
                </a:solidFill>
              </a:rPr>
              <a:t>IPs</a:t>
            </a:r>
            <a:endParaRPr sz="1100">
              <a:solidFill>
                <a:srgbClr val="0B5394"/>
              </a:solidFill>
            </a:endParaRPr>
          </a:p>
        </p:txBody>
      </p:sp>
      <p:pic>
        <p:nvPicPr>
          <p:cNvPr id="327" name="Google Shape;327;p41" descr="Outline of a jeep with the word Others"/>
          <p:cNvPicPr preferRelativeResize="0"/>
          <p:nvPr/>
        </p:nvPicPr>
        <p:blipFill>
          <a:blip r:embed="rId3">
            <a:alphaModFix/>
          </a:blip>
          <a:stretch>
            <a:fillRect/>
          </a:stretch>
        </p:blipFill>
        <p:spPr>
          <a:xfrm>
            <a:off x="3398456" y="4054108"/>
            <a:ext cx="1623027" cy="765000"/>
          </a:xfrm>
          <a:prstGeom prst="rect">
            <a:avLst/>
          </a:prstGeom>
          <a:noFill/>
          <a:ln>
            <a:noFill/>
          </a:ln>
        </p:spPr>
      </p:pic>
      <p:sp>
        <p:nvSpPr>
          <p:cNvPr id="330" name="Google Shape;330;p41"/>
          <p:cNvSpPr txBox="1"/>
          <p:nvPr/>
        </p:nvSpPr>
        <p:spPr>
          <a:xfrm>
            <a:off x="3981958" y="4298164"/>
            <a:ext cx="612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B5394"/>
                </a:solidFill>
              </a:rPr>
              <a:t>Others</a:t>
            </a:r>
            <a:endParaRPr sz="1100">
              <a:solidFill>
                <a:srgbClr val="0B5394"/>
              </a:solidFill>
            </a:endParaRPr>
          </a:p>
        </p:txBody>
      </p:sp>
      <p:sp>
        <p:nvSpPr>
          <p:cNvPr id="332" name="Google Shape;332;p41" descr="arrow pointing from Team B convey of vehicles on the bottom of the slide to a map with starred locations "/>
          <p:cNvSpPr/>
          <p:nvPr/>
        </p:nvSpPr>
        <p:spPr>
          <a:xfrm>
            <a:off x="171361" y="3577256"/>
            <a:ext cx="456000" cy="406500"/>
          </a:xfrm>
          <a:prstGeom prst="bentArrow">
            <a:avLst>
              <a:gd name="adj1" fmla="val 25000"/>
              <a:gd name="adj2" fmla="val 25000"/>
              <a:gd name="adj3" fmla="val 25000"/>
              <a:gd name="adj4" fmla="val 43750"/>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41" descr="map with starred locations"/>
          <p:cNvPicPr preferRelativeResize="0"/>
          <p:nvPr/>
        </p:nvPicPr>
        <p:blipFill>
          <a:blip r:embed="rId5">
            <a:alphaModFix/>
          </a:blip>
          <a:stretch>
            <a:fillRect/>
          </a:stretch>
        </p:blipFill>
        <p:spPr>
          <a:xfrm>
            <a:off x="724079" y="3024778"/>
            <a:ext cx="1514448" cy="907669"/>
          </a:xfrm>
          <a:prstGeom prst="rect">
            <a:avLst/>
          </a:prstGeom>
          <a:noFill/>
          <a:ln w="38100" cap="flat" cmpd="sng">
            <a:solidFill>
              <a:srgbClr val="0B5394"/>
            </a:solidFill>
            <a:prstDash val="solid"/>
            <a:round/>
            <a:headEnd type="none" w="sm" len="sm"/>
            <a:tailEnd type="none" w="sm" len="sm"/>
          </a:ln>
        </p:spPr>
      </p:pic>
      <p:sp>
        <p:nvSpPr>
          <p:cNvPr id="333" name="Google Shape;333;p41"/>
          <p:cNvSpPr/>
          <p:nvPr/>
        </p:nvSpPr>
        <p:spPr>
          <a:xfrm>
            <a:off x="2446801" y="2999419"/>
            <a:ext cx="821400" cy="958200"/>
          </a:xfrm>
          <a:prstGeom prst="foldedCorner">
            <a:avLst>
              <a:gd name="adj" fmla="val 16667"/>
            </a:avLst>
          </a:prstGeom>
          <a:solidFill>
            <a:srgbClr val="CFE2F3"/>
          </a:solid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0B5394"/>
                </a:solidFill>
              </a:rPr>
              <a:t>Learning Guide</a:t>
            </a:r>
            <a:endParaRPr sz="1100" b="1">
              <a:solidFill>
                <a:srgbClr val="0B5394"/>
              </a:solidFill>
            </a:endParaRPr>
          </a:p>
        </p:txBody>
      </p:sp>
      <p:sp>
        <p:nvSpPr>
          <p:cNvPr id="344" name="Google Shape;344;p41" descr="arrow pointing from Day 1 graphic to Day 2 graphic"/>
          <p:cNvSpPr/>
          <p:nvPr/>
        </p:nvSpPr>
        <p:spPr>
          <a:xfrm>
            <a:off x="3388119" y="3210471"/>
            <a:ext cx="372900" cy="193500"/>
          </a:xfrm>
          <a:prstGeom prst="rightArrow">
            <a:avLst>
              <a:gd name="adj1" fmla="val 50000"/>
              <a:gd name="adj2" fmla="val 50000"/>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1">
            <a:extLst>
              <a:ext uri="{C183D7F6-B498-43B3-948B-1728B52AA6E4}">
                <adec:decorative xmlns:adec="http://schemas.microsoft.com/office/drawing/2017/decorative" val="1"/>
              </a:ext>
            </a:extLst>
          </p:cNvPr>
          <p:cNvSpPr/>
          <p:nvPr/>
        </p:nvSpPr>
        <p:spPr>
          <a:xfrm>
            <a:off x="1179991" y="2988931"/>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1">
            <a:extLst>
              <a:ext uri="{C183D7F6-B498-43B3-948B-1728B52AA6E4}">
                <adec:decorative xmlns:adec="http://schemas.microsoft.com/office/drawing/2017/decorative" val="1"/>
              </a:ext>
            </a:extLst>
          </p:cNvPr>
          <p:cNvSpPr/>
          <p:nvPr/>
        </p:nvSpPr>
        <p:spPr>
          <a:xfrm>
            <a:off x="1914632" y="3475466"/>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1">
            <a:extLst>
              <a:ext uri="{C183D7F6-B498-43B3-948B-1728B52AA6E4}">
                <adec:decorative xmlns:adec="http://schemas.microsoft.com/office/drawing/2017/decorative" val="1"/>
              </a:ext>
            </a:extLst>
          </p:cNvPr>
          <p:cNvSpPr/>
          <p:nvPr/>
        </p:nvSpPr>
        <p:spPr>
          <a:xfrm>
            <a:off x="1179988" y="3301674"/>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41" descr="map with starred locations"/>
          <p:cNvPicPr preferRelativeResize="0"/>
          <p:nvPr/>
        </p:nvPicPr>
        <p:blipFill>
          <a:blip r:embed="rId6">
            <a:alphaModFix/>
          </a:blip>
          <a:stretch>
            <a:fillRect/>
          </a:stretch>
        </p:blipFill>
        <p:spPr>
          <a:xfrm>
            <a:off x="3880726" y="3024769"/>
            <a:ext cx="1496436" cy="907674"/>
          </a:xfrm>
          <a:prstGeom prst="rect">
            <a:avLst/>
          </a:prstGeom>
          <a:noFill/>
          <a:ln w="38100" cap="flat" cmpd="sng">
            <a:solidFill>
              <a:srgbClr val="0B5394"/>
            </a:solidFill>
            <a:prstDash val="solid"/>
            <a:round/>
            <a:headEnd type="none" w="sm" len="sm"/>
            <a:tailEnd type="none" w="sm" len="sm"/>
          </a:ln>
        </p:spPr>
      </p:pic>
      <p:sp>
        <p:nvSpPr>
          <p:cNvPr id="340" name="Google Shape;340;p41">
            <a:extLst>
              <a:ext uri="{C183D7F6-B498-43B3-948B-1728B52AA6E4}">
                <adec:decorative xmlns:adec="http://schemas.microsoft.com/office/drawing/2017/decorative" val="1"/>
              </a:ext>
            </a:extLst>
          </p:cNvPr>
          <p:cNvSpPr/>
          <p:nvPr/>
        </p:nvSpPr>
        <p:spPr>
          <a:xfrm>
            <a:off x="4631502" y="3095244"/>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1">
            <a:extLst>
              <a:ext uri="{C183D7F6-B498-43B3-948B-1728B52AA6E4}">
                <adec:decorative xmlns:adec="http://schemas.microsoft.com/office/drawing/2017/decorative" val="1"/>
              </a:ext>
            </a:extLst>
          </p:cNvPr>
          <p:cNvSpPr/>
          <p:nvPr/>
        </p:nvSpPr>
        <p:spPr>
          <a:xfrm>
            <a:off x="4547359" y="3574682"/>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p:cNvSpPr/>
          <p:nvPr/>
        </p:nvSpPr>
        <p:spPr>
          <a:xfrm>
            <a:off x="5554011" y="2999419"/>
            <a:ext cx="821400" cy="958200"/>
          </a:xfrm>
          <a:prstGeom prst="foldedCorner">
            <a:avLst>
              <a:gd name="adj" fmla="val 16667"/>
            </a:avLst>
          </a:prstGeom>
          <a:solidFill>
            <a:srgbClr val="CFE2F3"/>
          </a:solid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0B5394"/>
                </a:solidFill>
              </a:rPr>
              <a:t>Learning Guide</a:t>
            </a:r>
            <a:endParaRPr sz="1100" b="1">
              <a:solidFill>
                <a:srgbClr val="0B5394"/>
              </a:solidFill>
            </a:endParaRPr>
          </a:p>
        </p:txBody>
      </p:sp>
      <p:grpSp>
        <p:nvGrpSpPr>
          <p:cNvPr id="345" name="Google Shape;345;p41" descr="Image with Team A activity reports on top and Team B activity reports on the bottom"/>
          <p:cNvGrpSpPr/>
          <p:nvPr/>
        </p:nvGrpSpPr>
        <p:grpSpPr>
          <a:xfrm>
            <a:off x="6071676" y="1902368"/>
            <a:ext cx="1143724" cy="1280080"/>
            <a:chOff x="6071676" y="1902368"/>
            <a:chExt cx="1143724" cy="1280080"/>
          </a:xfrm>
        </p:grpSpPr>
        <p:pic>
          <p:nvPicPr>
            <p:cNvPr id="346" name="Google Shape;346;p41"/>
            <p:cNvPicPr preferRelativeResize="0"/>
            <p:nvPr/>
          </p:nvPicPr>
          <p:blipFill>
            <a:blip r:embed="rId7">
              <a:alphaModFix/>
            </a:blip>
            <a:stretch>
              <a:fillRect/>
            </a:stretch>
          </p:blipFill>
          <p:spPr>
            <a:xfrm>
              <a:off x="6071676" y="1902368"/>
              <a:ext cx="1143724" cy="545974"/>
            </a:xfrm>
            <a:prstGeom prst="rect">
              <a:avLst/>
            </a:prstGeom>
            <a:noFill/>
            <a:ln w="38100" cap="flat" cmpd="sng">
              <a:solidFill>
                <a:srgbClr val="990000"/>
              </a:solidFill>
              <a:prstDash val="solid"/>
              <a:round/>
              <a:headEnd type="none" w="sm" len="sm"/>
              <a:tailEnd type="none" w="sm" len="sm"/>
            </a:ln>
          </p:spPr>
        </p:pic>
        <p:pic>
          <p:nvPicPr>
            <p:cNvPr id="347" name="Google Shape;347;p41"/>
            <p:cNvPicPr preferRelativeResize="0"/>
            <p:nvPr/>
          </p:nvPicPr>
          <p:blipFill>
            <a:blip r:embed="rId7">
              <a:alphaModFix/>
            </a:blip>
            <a:stretch>
              <a:fillRect/>
            </a:stretch>
          </p:blipFill>
          <p:spPr>
            <a:xfrm>
              <a:off x="6071676" y="2636475"/>
              <a:ext cx="1143724" cy="545974"/>
            </a:xfrm>
            <a:prstGeom prst="rect">
              <a:avLst/>
            </a:prstGeom>
            <a:noFill/>
            <a:ln w="38100" cap="flat" cmpd="sng">
              <a:solidFill>
                <a:srgbClr val="0B5394"/>
              </a:solidFill>
              <a:prstDash val="solid"/>
              <a:round/>
              <a:headEnd type="none" w="sm" len="sm"/>
              <a:tailEnd type="none" w="sm" len="sm"/>
            </a:ln>
          </p:spPr>
        </p:pic>
      </p:grpSp>
      <p:sp>
        <p:nvSpPr>
          <p:cNvPr id="353" name="Google Shape;353;p41" descr="arrow pointing from Team A and B activity reports to final process steps"/>
          <p:cNvSpPr/>
          <p:nvPr/>
        </p:nvSpPr>
        <p:spPr>
          <a:xfrm>
            <a:off x="7347394" y="2427696"/>
            <a:ext cx="372900" cy="193500"/>
          </a:xfrm>
          <a:prstGeom prst="rightArrow">
            <a:avLst>
              <a:gd name="adj1" fmla="val 50000"/>
              <a:gd name="adj2"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1"/>
          <p:cNvSpPr/>
          <p:nvPr/>
        </p:nvSpPr>
        <p:spPr>
          <a:xfrm>
            <a:off x="7852300" y="1894900"/>
            <a:ext cx="959400" cy="5460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2. All-IP Meeting</a:t>
            </a:r>
            <a:endParaRPr sz="1000">
              <a:solidFill>
                <a:schemeClr val="lt1"/>
              </a:solidFill>
            </a:endParaRPr>
          </a:p>
        </p:txBody>
      </p:sp>
      <p:sp>
        <p:nvSpPr>
          <p:cNvPr id="354" name="Google Shape;354;p41" descr="arrow pointing from step 2 to step 3"/>
          <p:cNvSpPr/>
          <p:nvPr/>
        </p:nvSpPr>
        <p:spPr>
          <a:xfrm rot="5400000">
            <a:off x="8124500" y="2427699"/>
            <a:ext cx="284400" cy="193500"/>
          </a:xfrm>
          <a:prstGeom prst="rightArrow">
            <a:avLst>
              <a:gd name="adj1" fmla="val 50000"/>
              <a:gd name="adj2"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1"/>
          <p:cNvSpPr/>
          <p:nvPr/>
        </p:nvSpPr>
        <p:spPr>
          <a:xfrm>
            <a:off x="7852200" y="2588275"/>
            <a:ext cx="959400" cy="11385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3. Internal Decisional Workshop for Adaptation and Action Planning</a:t>
            </a:r>
            <a:endParaRPr sz="1000">
              <a:solidFill>
                <a:schemeClr val="lt1"/>
              </a:solidFill>
            </a:endParaRPr>
          </a:p>
        </p:txBody>
      </p:sp>
      <p:sp>
        <p:nvSpPr>
          <p:cNvPr id="356" name="Google Shape;356;p41" descr="arrow pointing from step 3 to step 4"/>
          <p:cNvSpPr/>
          <p:nvPr/>
        </p:nvSpPr>
        <p:spPr>
          <a:xfrm rot="5400000">
            <a:off x="8124500" y="3723099"/>
            <a:ext cx="284400" cy="193500"/>
          </a:xfrm>
          <a:prstGeom prst="rightArrow">
            <a:avLst>
              <a:gd name="adj1" fmla="val 50000"/>
              <a:gd name="adj2"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1"/>
          <p:cNvSpPr/>
          <p:nvPr/>
        </p:nvSpPr>
        <p:spPr>
          <a:xfrm>
            <a:off x="7852200" y="3883675"/>
            <a:ext cx="959400" cy="7650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4. Share decisions made back to partners</a:t>
            </a:r>
            <a:endParaRPr sz="1000">
              <a:solidFill>
                <a:schemeClr val="lt1"/>
              </a:solidFill>
            </a:endParaRPr>
          </a:p>
        </p:txBody>
      </p:sp>
      <p:sp>
        <p:nvSpPr>
          <p:cNvPr id="309" name="Google Shape;309;p41"/>
          <p:cNvSpPr txBox="1"/>
          <p:nvPr/>
        </p:nvSpPr>
        <p:spPr>
          <a:xfrm>
            <a:off x="2517611" y="257975"/>
            <a:ext cx="1323600" cy="354000"/>
          </a:xfrm>
          <a:prstGeom prst="rect">
            <a:avLst/>
          </a:prstGeom>
          <a:solidFill>
            <a:srgbClr val="FFFFFF"/>
          </a:solidFill>
          <a:ln w="3810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990000"/>
                </a:solidFill>
              </a:rPr>
              <a:t>Site Visit Team A</a:t>
            </a:r>
            <a:endParaRPr sz="1100" b="1">
              <a:solidFill>
                <a:srgbClr val="990000"/>
              </a:solidFill>
            </a:endParaRPr>
          </a:p>
        </p:txBody>
      </p:sp>
      <p:sp>
        <p:nvSpPr>
          <p:cNvPr id="331" name="Google Shape;331;p41"/>
          <p:cNvSpPr txBox="1"/>
          <p:nvPr/>
        </p:nvSpPr>
        <p:spPr>
          <a:xfrm>
            <a:off x="2517611" y="4054108"/>
            <a:ext cx="1323600" cy="354000"/>
          </a:xfrm>
          <a:prstGeom prst="rect">
            <a:avLst/>
          </a:prstGeom>
          <a:solidFill>
            <a:srgbClr val="FFFFFF"/>
          </a:solidFill>
          <a:ln w="38100"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B5394"/>
                </a:solidFill>
              </a:rPr>
              <a:t>Site Visit Team B</a:t>
            </a:r>
            <a:endParaRPr sz="1100" b="1">
              <a:solidFill>
                <a:srgbClr val="0B5394"/>
              </a:solidFill>
            </a:endParaRPr>
          </a:p>
        </p:txBody>
      </p:sp>
      <p:sp>
        <p:nvSpPr>
          <p:cNvPr id="338" name="Google Shape;338;p41"/>
          <p:cNvSpPr txBox="1"/>
          <p:nvPr/>
        </p:nvSpPr>
        <p:spPr>
          <a:xfrm>
            <a:off x="1952930" y="3024778"/>
            <a:ext cx="564600" cy="354000"/>
          </a:xfrm>
          <a:prstGeom prst="rect">
            <a:avLst/>
          </a:prstGeom>
          <a:solidFill>
            <a:srgbClr val="FFFFFF"/>
          </a:solidFill>
          <a:ln w="38100"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B5394"/>
                </a:solidFill>
              </a:rPr>
              <a:t>Day 1</a:t>
            </a:r>
            <a:endParaRPr sz="1100" b="1">
              <a:solidFill>
                <a:srgbClr val="0B5394"/>
              </a:solidFill>
            </a:endParaRPr>
          </a:p>
        </p:txBody>
      </p:sp>
      <p:sp>
        <p:nvSpPr>
          <p:cNvPr id="343" name="Google Shape;343;p41"/>
          <p:cNvSpPr txBox="1"/>
          <p:nvPr/>
        </p:nvSpPr>
        <p:spPr>
          <a:xfrm>
            <a:off x="5060140" y="3024778"/>
            <a:ext cx="564600" cy="354000"/>
          </a:xfrm>
          <a:prstGeom prst="rect">
            <a:avLst/>
          </a:prstGeom>
          <a:solidFill>
            <a:srgbClr val="FFFFFF"/>
          </a:solidFill>
          <a:ln w="38100"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solidFill>
                  <a:srgbClr val="0B5394"/>
                </a:solidFill>
              </a:rPr>
              <a:t>Day 2</a:t>
            </a:r>
            <a:endParaRPr sz="1100" b="1" dirty="0">
              <a:solidFill>
                <a:srgbClr val="0B539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3111"/>
              <a:buFont typeface="Arial"/>
              <a:buNone/>
            </a:pPr>
            <a:r>
              <a:rPr lang="en">
                <a:solidFill>
                  <a:schemeClr val="dk2"/>
                </a:solidFill>
              </a:rPr>
              <a:t>Setting the Scene</a:t>
            </a:r>
            <a:endParaRPr>
              <a:solidFill>
                <a:schemeClr val="dk2"/>
              </a:solidFill>
            </a:endParaRPr>
          </a:p>
        </p:txBody>
      </p:sp>
      <p:sp>
        <p:nvSpPr>
          <p:cNvPr id="353" name="Google Shape;353;p41"/>
          <p:cNvSpPr txBox="1">
            <a:spLocks noGrp="1"/>
          </p:cNvSpPr>
          <p:nvPr>
            <p:ph type="body" idx="1"/>
          </p:nvPr>
        </p:nvSpPr>
        <p:spPr>
          <a:xfrm>
            <a:off x="311700" y="1152475"/>
            <a:ext cx="8520600" cy="1637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[insert DO-level performance metrics here - a stoplight chart of the RF is good for easy reference]</a:t>
            </a:r>
            <a:endParaRPr/>
          </a:p>
        </p:txBody>
      </p:sp>
      <p:sp>
        <p:nvSpPr>
          <p:cNvPr id="354" name="Google Shape;354;p41"/>
          <p:cNvSpPr txBox="1">
            <a:spLocks noGrp="1"/>
          </p:cNvSpPr>
          <p:nvPr>
            <p:ph type="body" idx="1"/>
          </p:nvPr>
        </p:nvSpPr>
        <p:spPr>
          <a:xfrm>
            <a:off x="311700" y="3088450"/>
            <a:ext cx="8520600" cy="1637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[insert DO-level context indicators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5" name="Google Shape;315;p43"/>
          <p:cNvSpPr txBox="1">
            <a:spLocks noGrp="1"/>
          </p:cNvSpPr>
          <p:nvPr>
            <p:ph type="title"/>
          </p:nvPr>
        </p:nvSpPr>
        <p:spPr>
          <a:xfrm>
            <a:off x="468050" y="166525"/>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Top Three Accomplishments</a:t>
            </a:r>
            <a:endParaRPr>
              <a:solidFill>
                <a:schemeClr val="dk2"/>
              </a:solidFill>
              <a:latin typeface="Gill Sans"/>
              <a:ea typeface="Gill Sans"/>
              <a:cs typeface="Gill Sans"/>
              <a:sym typeface="Gill Sans"/>
            </a:endParaRPr>
          </a:p>
        </p:txBody>
      </p:sp>
      <p:grpSp>
        <p:nvGrpSpPr>
          <p:cNvPr id="2" name="Group 1" descr="Red graphic of a report labeled Spotlight, with the subtitle summary and three key achievements">
            <a:extLst>
              <a:ext uri="{FF2B5EF4-FFF2-40B4-BE49-F238E27FC236}">
                <a16:creationId xmlns:a16="http://schemas.microsoft.com/office/drawing/2014/main" id="{AC001B49-51E7-B6B7-8467-2004938864A0}"/>
              </a:ext>
            </a:extLst>
          </p:cNvPr>
          <p:cNvGrpSpPr/>
          <p:nvPr/>
        </p:nvGrpSpPr>
        <p:grpSpPr>
          <a:xfrm>
            <a:off x="738512" y="716175"/>
            <a:ext cx="2486843" cy="3711155"/>
            <a:chOff x="779338" y="716175"/>
            <a:chExt cx="2486843" cy="3711155"/>
          </a:xfrm>
        </p:grpSpPr>
        <p:sp>
          <p:nvSpPr>
            <p:cNvPr id="350" name="Google Shape;350;p43">
              <a:extLst>
                <a:ext uri="{C183D7F6-B498-43B3-948B-1728B52AA6E4}">
                  <adec:decorative xmlns:adec="http://schemas.microsoft.com/office/drawing/2017/decorative" val="1"/>
                </a:ext>
              </a:extLst>
            </p:cNvPr>
            <p:cNvSpPr/>
            <p:nvPr/>
          </p:nvSpPr>
          <p:spPr>
            <a:xfrm>
              <a:off x="851209" y="716175"/>
              <a:ext cx="2414958" cy="3711155"/>
            </a:xfrm>
            <a:prstGeom prst="rect">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a:extLst>
                <a:ext uri="{C183D7F6-B498-43B3-948B-1728B52AA6E4}">
                  <adec:decorative xmlns:adec="http://schemas.microsoft.com/office/drawing/2017/decorative" val="1"/>
                </a:ext>
              </a:extLst>
            </p:cNvPr>
            <p:cNvSpPr/>
            <p:nvPr/>
          </p:nvSpPr>
          <p:spPr>
            <a:xfrm>
              <a:off x="779338" y="769000"/>
              <a:ext cx="2436011" cy="2267443"/>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descr="down arrow">
              <a:extLst>
                <a:ext uri="{C183D7F6-B498-43B3-948B-1728B52AA6E4}">
                  <adec:decorative xmlns:adec="http://schemas.microsoft.com/office/drawing/2017/decorative" val="0"/>
                </a:ext>
              </a:extLst>
            </p:cNvPr>
            <p:cNvSpPr/>
            <p:nvPr/>
          </p:nvSpPr>
          <p:spPr>
            <a:xfrm rot="5400000">
              <a:off x="1809695" y="2954897"/>
              <a:ext cx="354237" cy="330772"/>
            </a:xfrm>
            <a:prstGeom prst="rightArrow">
              <a:avLst>
                <a:gd name="adj1" fmla="val 34239"/>
                <a:gd name="adj2" fmla="val 5703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3"/>
            <p:cNvSpPr/>
            <p:nvPr/>
          </p:nvSpPr>
          <p:spPr>
            <a:xfrm>
              <a:off x="851181" y="334317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p:txBody>
        </p:sp>
        <p:sp>
          <p:nvSpPr>
            <p:cNvPr id="352" name="Google Shape;352;p43"/>
            <p:cNvSpPr/>
            <p:nvPr/>
          </p:nvSpPr>
          <p:spPr>
            <a:xfrm>
              <a:off x="916863" y="886306"/>
              <a:ext cx="2158800" cy="614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3100" b="1" i="0" u="none" strike="noStrike" cap="none" dirty="0">
                  <a:solidFill>
                    <a:srgbClr val="0D5DDF"/>
                  </a:solidFill>
                  <a:latin typeface="Gill Sans"/>
                  <a:ea typeface="Gill Sans"/>
                  <a:cs typeface="Gill Sans"/>
                  <a:sym typeface="Gill Sans"/>
                </a:rPr>
                <a:t>Spotlight </a:t>
              </a:r>
              <a:endParaRPr sz="3100" b="0" i="0" u="none" strike="noStrike" cap="none" dirty="0">
                <a:solidFill>
                  <a:srgbClr val="0D5DDF"/>
                </a:solidFill>
                <a:latin typeface="Gill Sans"/>
                <a:ea typeface="Gill Sans"/>
                <a:cs typeface="Gill Sans"/>
                <a:sym typeface="Gill Sans"/>
              </a:endParaRPr>
            </a:p>
          </p:txBody>
        </p:sp>
        <p:sp>
          <p:nvSpPr>
            <p:cNvPr id="361" name="Google Shape;361;p43">
              <a:extLst>
                <a:ext uri="{C183D7F6-B498-43B3-948B-1728B52AA6E4}">
                  <adec:decorative xmlns:adec="http://schemas.microsoft.com/office/drawing/2017/decorative" val="0"/>
                </a:ext>
              </a:extLst>
            </p:cNvPr>
            <p:cNvSpPr txBox="1"/>
            <p:nvPr/>
          </p:nvSpPr>
          <p:spPr>
            <a:xfrm>
              <a:off x="1069063" y="1910750"/>
              <a:ext cx="190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FF"/>
                  </a:solidFill>
                  <a:latin typeface="Gill Sans"/>
                  <a:ea typeface="Gill Sans"/>
                  <a:cs typeface="Gill Sans"/>
                  <a:sym typeface="Gill Sans"/>
                </a:rPr>
                <a:t>Summary</a:t>
              </a:r>
              <a:endParaRPr sz="1400" b="0" i="0" u="none" strike="noStrike" cap="none">
                <a:solidFill>
                  <a:srgbClr val="0000FF"/>
                </a:solidFill>
                <a:latin typeface="Gill Sans"/>
                <a:ea typeface="Gill Sans"/>
                <a:cs typeface="Gill Sans"/>
                <a:sym typeface="Gill Sans"/>
              </a:endParaRPr>
            </a:p>
          </p:txBody>
        </p:sp>
      </p:grpSp>
      <p:grpSp>
        <p:nvGrpSpPr>
          <p:cNvPr id="3" name="Group 2" descr="Blue graphic of a report labeled Spotlight, with the subtitle summary and three key achievements">
            <a:extLst>
              <a:ext uri="{FF2B5EF4-FFF2-40B4-BE49-F238E27FC236}">
                <a16:creationId xmlns:a16="http://schemas.microsoft.com/office/drawing/2014/main" id="{4547D3E0-48D3-2BE0-2DB5-BDC7F9D1E056}"/>
              </a:ext>
            </a:extLst>
          </p:cNvPr>
          <p:cNvGrpSpPr/>
          <p:nvPr/>
        </p:nvGrpSpPr>
        <p:grpSpPr>
          <a:xfrm>
            <a:off x="3328581" y="716175"/>
            <a:ext cx="2486829" cy="3711155"/>
            <a:chOff x="3328581" y="716175"/>
            <a:chExt cx="2486829" cy="3711155"/>
          </a:xfrm>
        </p:grpSpPr>
        <p:sp>
          <p:nvSpPr>
            <p:cNvPr id="354" name="Google Shape;354;p43">
              <a:extLst>
                <a:ext uri="{C183D7F6-B498-43B3-948B-1728B52AA6E4}">
                  <adec:decorative xmlns:adec="http://schemas.microsoft.com/office/drawing/2017/decorative" val="1"/>
                </a:ext>
              </a:extLst>
            </p:cNvPr>
            <p:cNvSpPr/>
            <p:nvPr/>
          </p:nvSpPr>
          <p:spPr>
            <a:xfrm>
              <a:off x="3400452" y="716175"/>
              <a:ext cx="2414958" cy="3711155"/>
            </a:xfrm>
            <a:prstGeom prst="rect">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55" name="Google Shape;355;p43">
              <a:extLst>
                <a:ext uri="{C183D7F6-B498-43B3-948B-1728B52AA6E4}">
                  <adec:decorative xmlns:adec="http://schemas.microsoft.com/office/drawing/2017/decorative" val="1"/>
                </a:ext>
              </a:extLst>
            </p:cNvPr>
            <p:cNvSpPr/>
            <p:nvPr/>
          </p:nvSpPr>
          <p:spPr>
            <a:xfrm>
              <a:off x="3328581" y="769000"/>
              <a:ext cx="2436011" cy="2267443"/>
            </a:xfrm>
            <a:prstGeom prst="rect">
              <a:avLst/>
            </a:prstGeom>
            <a:solidFill>
              <a:srgbClr val="FFFFFF"/>
            </a:solidFill>
            <a:ln w="1905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56" name="Google Shape;356;p43"/>
            <p:cNvSpPr/>
            <p:nvPr/>
          </p:nvSpPr>
          <p:spPr>
            <a:xfrm>
              <a:off x="3618507" y="88630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3100" b="1" i="0" u="none" strike="noStrike" cap="none" dirty="0">
                  <a:solidFill>
                    <a:srgbClr val="0D5DDF"/>
                  </a:solidFill>
                  <a:latin typeface="Gill Sans"/>
                  <a:ea typeface="Gill Sans"/>
                  <a:cs typeface="Gill Sans"/>
                  <a:sym typeface="Gill Sans"/>
                </a:rPr>
                <a:t>Spotlight </a:t>
              </a:r>
              <a:endParaRPr sz="3100" b="0" i="0" u="none" strike="noStrike" cap="none" dirty="0">
                <a:solidFill>
                  <a:srgbClr val="0D5DDF"/>
                </a:solidFill>
                <a:latin typeface="Gill Sans"/>
                <a:ea typeface="Gill Sans"/>
                <a:cs typeface="Gill Sans"/>
                <a:sym typeface="Gill Sans"/>
              </a:endParaRPr>
            </a:p>
          </p:txBody>
        </p:sp>
        <p:sp>
          <p:nvSpPr>
            <p:cNvPr id="357" name="Google Shape;357;p43" descr="down arrow"/>
            <p:cNvSpPr/>
            <p:nvPr/>
          </p:nvSpPr>
          <p:spPr>
            <a:xfrm rot="5400000">
              <a:off x="4358938" y="2954897"/>
              <a:ext cx="354237" cy="330772"/>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58" name="Google Shape;358;p43"/>
            <p:cNvSpPr/>
            <p:nvPr/>
          </p:nvSpPr>
          <p:spPr>
            <a:xfrm>
              <a:off x="3328681" y="3346075"/>
              <a:ext cx="2414958"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800"/>
                <a:buFont typeface="Arial"/>
                <a:buNone/>
              </a:pPr>
              <a:endParaRPr sz="800" b="0" i="0" u="none" strike="noStrike" cap="none">
                <a:solidFill>
                  <a:srgbClr val="FFFFFF"/>
                </a:solidFill>
                <a:latin typeface="Gill Sans"/>
                <a:ea typeface="Gill Sans"/>
                <a:cs typeface="Gill Sans"/>
                <a:sym typeface="Gill Sans"/>
              </a:endParaRPr>
            </a:p>
          </p:txBody>
        </p:sp>
        <p:sp>
          <p:nvSpPr>
            <p:cNvPr id="362" name="Google Shape;362;p43"/>
            <p:cNvSpPr txBox="1"/>
            <p:nvPr/>
          </p:nvSpPr>
          <p:spPr>
            <a:xfrm>
              <a:off x="3538850" y="1862575"/>
              <a:ext cx="190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FF"/>
                  </a:solidFill>
                  <a:latin typeface="Gill Sans"/>
                  <a:ea typeface="Gill Sans"/>
                  <a:cs typeface="Gill Sans"/>
                  <a:sym typeface="Gill Sans"/>
                </a:rPr>
                <a:t>Summary</a:t>
              </a:r>
              <a:endParaRPr sz="1400" b="0" i="0" u="none" strike="noStrike" cap="none">
                <a:solidFill>
                  <a:srgbClr val="0000FF"/>
                </a:solidFill>
                <a:latin typeface="Gill Sans"/>
                <a:ea typeface="Gill Sans"/>
                <a:cs typeface="Gill Sans"/>
                <a:sym typeface="Gill Sans"/>
              </a:endParaRPr>
            </a:p>
          </p:txBody>
        </p:sp>
      </p:grpSp>
      <p:grpSp>
        <p:nvGrpSpPr>
          <p:cNvPr id="4" name="Group 3" descr="Yellow graphic of a report labeled Spotlight, with the subtitle summary and three key achievements">
            <a:extLst>
              <a:ext uri="{FF2B5EF4-FFF2-40B4-BE49-F238E27FC236}">
                <a16:creationId xmlns:a16="http://schemas.microsoft.com/office/drawing/2014/main" id="{DE35ED44-043B-3441-074D-72E91B4A495E}"/>
              </a:ext>
            </a:extLst>
          </p:cNvPr>
          <p:cNvGrpSpPr/>
          <p:nvPr/>
        </p:nvGrpSpPr>
        <p:grpSpPr>
          <a:xfrm>
            <a:off x="5928631" y="739225"/>
            <a:ext cx="2436000" cy="3711000"/>
            <a:chOff x="5928631" y="739225"/>
            <a:chExt cx="2436000" cy="3711000"/>
          </a:xfrm>
        </p:grpSpPr>
        <p:sp>
          <p:nvSpPr>
            <p:cNvPr id="313" name="Google Shape;313;p43" descr="Yellow graphic of an activity report labeled Spotlight, with summary and three key achievements">
              <a:extLst>
                <a:ext uri="{C183D7F6-B498-43B3-948B-1728B52AA6E4}">
                  <adec:decorative xmlns:adec="http://schemas.microsoft.com/office/drawing/2017/decorative" val="0"/>
                </a:ext>
              </a:extLst>
            </p:cNvPr>
            <p:cNvSpPr/>
            <p:nvPr/>
          </p:nvSpPr>
          <p:spPr>
            <a:xfrm>
              <a:off x="5949625" y="739225"/>
              <a:ext cx="2415000" cy="37110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3"/>
            <p:cNvSpPr/>
            <p:nvPr/>
          </p:nvSpPr>
          <p:spPr>
            <a:xfrm>
              <a:off x="5949631" y="334317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chemeClr val="lt1"/>
                </a:buClr>
                <a:buSzPts val="800"/>
                <a:buFont typeface="Gill Sans"/>
                <a:buChar char="●"/>
              </a:pPr>
              <a:r>
                <a:rPr lang="en" sz="800" b="0" i="0" u="none" strike="noStrike" cap="none">
                  <a:solidFill>
                    <a:schemeClr val="lt1"/>
                  </a:solidFill>
                  <a:latin typeface="Gill Sans"/>
                  <a:ea typeface="Gill Sans"/>
                  <a:cs typeface="Gill Sans"/>
                  <a:sym typeface="Gill Sans"/>
                </a:rPr>
                <a:t>Key Achievement </a:t>
              </a:r>
              <a:endParaRPr sz="800" b="0" i="0" u="none" strike="noStrike" cap="none">
                <a:solidFill>
                  <a:schemeClr val="lt1"/>
                </a:solidFill>
                <a:latin typeface="Gill Sans"/>
                <a:ea typeface="Gill Sans"/>
                <a:cs typeface="Gill Sans"/>
                <a:sym typeface="Gill Sans"/>
              </a:endParaRPr>
            </a:p>
            <a:p>
              <a:pPr marL="457200" marR="0" lvl="0" indent="-279400" algn="l" rtl="0">
                <a:lnSpc>
                  <a:spcPct val="115000"/>
                </a:lnSpc>
                <a:spcBef>
                  <a:spcPts val="0"/>
                </a:spcBef>
                <a:spcAft>
                  <a:spcPts val="0"/>
                </a:spcAft>
                <a:buClr>
                  <a:schemeClr val="lt1"/>
                </a:buClr>
                <a:buSzPts val="800"/>
                <a:buFont typeface="Gill Sans"/>
                <a:buChar char="●"/>
              </a:pPr>
              <a:r>
                <a:rPr lang="en" sz="800" b="0" i="0" u="none" strike="noStrike" cap="none">
                  <a:solidFill>
                    <a:schemeClr val="lt1"/>
                  </a:solidFill>
                  <a:latin typeface="Gill Sans"/>
                  <a:ea typeface="Gill Sans"/>
                  <a:cs typeface="Gill Sans"/>
                  <a:sym typeface="Gill Sans"/>
                </a:rPr>
                <a:t>Key Achievement </a:t>
              </a:r>
              <a:endParaRPr sz="800" b="0" i="0" u="none" strike="noStrike" cap="none">
                <a:solidFill>
                  <a:schemeClr val="lt1"/>
                </a:solidFill>
                <a:latin typeface="Gill Sans"/>
                <a:ea typeface="Gill Sans"/>
                <a:cs typeface="Gill Sans"/>
                <a:sym typeface="Gill Sans"/>
              </a:endParaRPr>
            </a:p>
            <a:p>
              <a:pPr marL="457200" marR="0" lvl="0" indent="-279400" algn="l" rtl="0">
                <a:lnSpc>
                  <a:spcPct val="115000"/>
                </a:lnSpc>
                <a:spcBef>
                  <a:spcPts val="0"/>
                </a:spcBef>
                <a:spcAft>
                  <a:spcPts val="0"/>
                </a:spcAft>
                <a:buClr>
                  <a:schemeClr val="lt1"/>
                </a:buClr>
                <a:buSzPts val="800"/>
                <a:buFont typeface="Gill Sans"/>
                <a:buChar char="●"/>
              </a:pPr>
              <a:r>
                <a:rPr lang="en" sz="800" b="0" i="0" u="none" strike="noStrike" cap="none">
                  <a:solidFill>
                    <a:schemeClr val="lt1"/>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p:txBody>
        </p:sp>
        <p:sp>
          <p:nvSpPr>
            <p:cNvPr id="359" name="Google Shape;359;p43" descr="down arrow"/>
            <p:cNvSpPr/>
            <p:nvPr/>
          </p:nvSpPr>
          <p:spPr>
            <a:xfrm rot="5400000">
              <a:off x="6908121" y="2977947"/>
              <a:ext cx="354237" cy="330772"/>
            </a:xfrm>
            <a:prstGeom prst="rightArrow">
              <a:avLst>
                <a:gd name="adj1" fmla="val 34239"/>
                <a:gd name="adj2" fmla="val 5703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3">
              <a:extLst>
                <a:ext uri="{C183D7F6-B498-43B3-948B-1728B52AA6E4}">
                  <adec:decorative xmlns:adec="http://schemas.microsoft.com/office/drawing/2017/decorative" val="1"/>
                </a:ext>
              </a:extLst>
            </p:cNvPr>
            <p:cNvSpPr/>
            <p:nvPr/>
          </p:nvSpPr>
          <p:spPr>
            <a:xfrm>
              <a:off x="5928631" y="769025"/>
              <a:ext cx="2436000" cy="226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64" name="Google Shape;364;p43"/>
            <p:cNvSpPr/>
            <p:nvPr/>
          </p:nvSpPr>
          <p:spPr>
            <a:xfrm>
              <a:off x="6013951" y="886293"/>
              <a:ext cx="2158800" cy="6144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1" i="0" u="none" strike="noStrike" cap="none" dirty="0">
                  <a:solidFill>
                    <a:srgbClr val="0D5DDF"/>
                  </a:solidFill>
                  <a:latin typeface="Gill Sans"/>
                  <a:ea typeface="Gill Sans"/>
                  <a:cs typeface="Gill Sans"/>
                  <a:sym typeface="Gill Sans"/>
                </a:rPr>
                <a:t>Spotlight </a:t>
              </a:r>
              <a:endParaRPr sz="3100" b="0" i="0" u="none" strike="noStrike" cap="none" dirty="0">
                <a:solidFill>
                  <a:srgbClr val="0D5DDF"/>
                </a:solidFill>
                <a:latin typeface="Gill Sans"/>
                <a:ea typeface="Gill Sans"/>
                <a:cs typeface="Gill Sans"/>
                <a:sym typeface="Gill Sans"/>
              </a:endParaRPr>
            </a:p>
          </p:txBody>
        </p:sp>
        <p:sp>
          <p:nvSpPr>
            <p:cNvPr id="365" name="Google Shape;365;p43"/>
            <p:cNvSpPr txBox="1"/>
            <p:nvPr/>
          </p:nvSpPr>
          <p:spPr>
            <a:xfrm>
              <a:off x="6187450" y="1855000"/>
              <a:ext cx="190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FF"/>
                  </a:solidFill>
                  <a:latin typeface="Gill Sans"/>
                  <a:ea typeface="Gill Sans"/>
                  <a:cs typeface="Gill Sans"/>
                  <a:sym typeface="Gill Sans"/>
                </a:rPr>
                <a:t>Summary</a:t>
              </a:r>
              <a:endParaRPr sz="1400" b="0" i="0" u="none" strike="noStrike" cap="none">
                <a:solidFill>
                  <a:srgbClr val="0000FF"/>
                </a:solidFill>
                <a:latin typeface="Gill Sans"/>
                <a:ea typeface="Gill Sans"/>
                <a:cs typeface="Gill Sans"/>
                <a:sym typeface="Gill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4"/>
          <p:cNvSpPr txBox="1">
            <a:spLocks noGrp="1"/>
          </p:cNvSpPr>
          <p:nvPr>
            <p:ph type="title"/>
          </p:nvPr>
        </p:nvSpPr>
        <p:spPr>
          <a:xfrm>
            <a:off x="232050" y="143475"/>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Top Three Challenges That Keep Us Up at Night</a:t>
            </a:r>
            <a:endParaRPr>
              <a:solidFill>
                <a:schemeClr val="dk2"/>
              </a:solidFill>
              <a:latin typeface="Gill Sans"/>
              <a:ea typeface="Gill Sans"/>
              <a:cs typeface="Gill Sans"/>
              <a:sym typeface="Gill Sans"/>
            </a:endParaRPr>
          </a:p>
        </p:txBody>
      </p:sp>
      <p:grpSp>
        <p:nvGrpSpPr>
          <p:cNvPr id="2" name="Group 1" descr="Red graphic of a report labeled Challenge, with the subtitle summary and three actions">
            <a:extLst>
              <a:ext uri="{FF2B5EF4-FFF2-40B4-BE49-F238E27FC236}">
                <a16:creationId xmlns:a16="http://schemas.microsoft.com/office/drawing/2014/main" id="{F92CB48B-23B2-E3CE-4AC5-B274E2BF476E}"/>
              </a:ext>
            </a:extLst>
          </p:cNvPr>
          <p:cNvGrpSpPr/>
          <p:nvPr/>
        </p:nvGrpSpPr>
        <p:grpSpPr>
          <a:xfrm>
            <a:off x="815275" y="716175"/>
            <a:ext cx="2486829" cy="3711155"/>
            <a:chOff x="815275" y="716175"/>
            <a:chExt cx="2486829" cy="3711155"/>
          </a:xfrm>
        </p:grpSpPr>
        <p:sp>
          <p:nvSpPr>
            <p:cNvPr id="371" name="Google Shape;371;p44" descr="Red graphic of an activity report labeled Challenge, with summary and three actions listed">
              <a:extLst>
                <a:ext uri="{C183D7F6-B498-43B3-948B-1728B52AA6E4}">
                  <adec:decorative xmlns:adec="http://schemas.microsoft.com/office/drawing/2017/decorative" val="0"/>
                </a:ext>
              </a:extLst>
            </p:cNvPr>
            <p:cNvSpPr/>
            <p:nvPr/>
          </p:nvSpPr>
          <p:spPr>
            <a:xfrm>
              <a:off x="887146" y="716175"/>
              <a:ext cx="2414958" cy="3711155"/>
            </a:xfrm>
            <a:prstGeom prst="rect">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44">
              <a:extLst>
                <a:ext uri="{C183D7F6-B498-43B3-948B-1728B52AA6E4}">
                  <adec:decorative xmlns:adec="http://schemas.microsoft.com/office/drawing/2017/decorative" val="1"/>
                </a:ext>
              </a:extLst>
            </p:cNvPr>
            <p:cNvSpPr/>
            <p:nvPr/>
          </p:nvSpPr>
          <p:spPr>
            <a:xfrm>
              <a:off x="815275" y="769000"/>
              <a:ext cx="2436011" cy="22674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4"/>
            <p:cNvSpPr/>
            <p:nvPr/>
          </p:nvSpPr>
          <p:spPr>
            <a:xfrm>
              <a:off x="952801" y="88630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rgbClr val="0D5DDF"/>
                  </a:solidFill>
                  <a:latin typeface="Gill Sans"/>
                  <a:ea typeface="Gill Sans"/>
                  <a:cs typeface="Gill Sans"/>
                  <a:sym typeface="Gill Sans"/>
                </a:rPr>
                <a:t>Challenge</a:t>
              </a:r>
              <a:endParaRPr sz="3200" b="0" i="0" u="none" strike="noStrike" cap="none" dirty="0">
                <a:solidFill>
                  <a:srgbClr val="0D5DDF"/>
                </a:solidFill>
                <a:latin typeface="Gill Sans"/>
                <a:ea typeface="Gill Sans"/>
                <a:cs typeface="Gill Sans"/>
                <a:sym typeface="Gill Sans"/>
              </a:endParaRPr>
            </a:p>
          </p:txBody>
        </p:sp>
        <p:sp>
          <p:nvSpPr>
            <p:cNvPr id="375" name="Google Shape;375;p44" descr="down arrow"/>
            <p:cNvSpPr/>
            <p:nvPr/>
          </p:nvSpPr>
          <p:spPr>
            <a:xfrm rot="5400000">
              <a:off x="1845632" y="2954897"/>
              <a:ext cx="354237" cy="330772"/>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851206" y="343912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1</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2</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3 </a:t>
              </a:r>
              <a:endParaRPr sz="800" b="0" i="0" u="none" strike="noStrike" cap="none">
                <a:solidFill>
                  <a:srgbClr val="FFFFFF"/>
                </a:solidFill>
                <a:latin typeface="Gill Sans"/>
                <a:ea typeface="Gill Sans"/>
                <a:cs typeface="Gill Sans"/>
                <a:sym typeface="Gill Sans"/>
              </a:endParaRPr>
            </a:p>
          </p:txBody>
        </p:sp>
        <p:sp>
          <p:nvSpPr>
            <p:cNvPr id="384" name="Google Shape;384;p44"/>
            <p:cNvSpPr txBox="1"/>
            <p:nvPr/>
          </p:nvSpPr>
          <p:spPr>
            <a:xfrm>
              <a:off x="1059025" y="2010425"/>
              <a:ext cx="121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A86E8"/>
                  </a:solidFill>
                  <a:latin typeface="Gill Sans"/>
                  <a:ea typeface="Gill Sans"/>
                  <a:cs typeface="Gill Sans"/>
                  <a:sym typeface="Gill Sans"/>
                </a:rPr>
                <a:t>Summary</a:t>
              </a:r>
              <a:endParaRPr sz="1400" b="0" i="0" u="none" strike="noStrike" cap="none">
                <a:solidFill>
                  <a:srgbClr val="4A86E8"/>
                </a:solidFill>
                <a:latin typeface="Gill Sans"/>
                <a:ea typeface="Gill Sans"/>
                <a:cs typeface="Gill Sans"/>
                <a:sym typeface="Gill Sans"/>
              </a:endParaRPr>
            </a:p>
          </p:txBody>
        </p:sp>
      </p:grpSp>
      <p:grpSp>
        <p:nvGrpSpPr>
          <p:cNvPr id="3" name="Group 2" descr="Blue graphic of a report labeled Challenge, with the subtitle summary and three actions">
            <a:extLst>
              <a:ext uri="{FF2B5EF4-FFF2-40B4-BE49-F238E27FC236}">
                <a16:creationId xmlns:a16="http://schemas.microsoft.com/office/drawing/2014/main" id="{DE5E701F-D3C2-8A44-12B3-52CD09B0A16E}"/>
              </a:ext>
            </a:extLst>
          </p:cNvPr>
          <p:cNvGrpSpPr/>
          <p:nvPr/>
        </p:nvGrpSpPr>
        <p:grpSpPr>
          <a:xfrm>
            <a:off x="3328581" y="716175"/>
            <a:ext cx="2486829" cy="3711155"/>
            <a:chOff x="3328581" y="716175"/>
            <a:chExt cx="2486829" cy="3711155"/>
          </a:xfrm>
        </p:grpSpPr>
        <p:sp>
          <p:nvSpPr>
            <p:cNvPr id="376" name="Google Shape;376;p44" descr="Blue graphic of an activity report labeled Challenge, with summary and three actions listed"/>
            <p:cNvSpPr/>
            <p:nvPr/>
          </p:nvSpPr>
          <p:spPr>
            <a:xfrm>
              <a:off x="3400452" y="716175"/>
              <a:ext cx="2414958" cy="3711155"/>
            </a:xfrm>
            <a:prstGeom prst="rect">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77" name="Google Shape;377;p44">
              <a:extLst>
                <a:ext uri="{C183D7F6-B498-43B3-948B-1728B52AA6E4}">
                  <adec:decorative xmlns:adec="http://schemas.microsoft.com/office/drawing/2017/decorative" val="1"/>
                </a:ext>
              </a:extLst>
            </p:cNvPr>
            <p:cNvSpPr/>
            <p:nvPr/>
          </p:nvSpPr>
          <p:spPr>
            <a:xfrm>
              <a:off x="3328581" y="769000"/>
              <a:ext cx="2436011" cy="22674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78" name="Google Shape;378;p44"/>
            <p:cNvSpPr/>
            <p:nvPr/>
          </p:nvSpPr>
          <p:spPr>
            <a:xfrm>
              <a:off x="3466107" y="88630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rgbClr val="0D5DDF"/>
                  </a:solidFill>
                  <a:latin typeface="Gill Sans"/>
                  <a:ea typeface="Gill Sans"/>
                  <a:cs typeface="Gill Sans"/>
                  <a:sym typeface="Gill Sans"/>
                </a:rPr>
                <a:t>Challenge</a:t>
              </a:r>
              <a:endParaRPr sz="3200" b="0" i="0" u="none" strike="noStrike" cap="none" dirty="0">
                <a:solidFill>
                  <a:srgbClr val="0D5DDF"/>
                </a:solidFill>
                <a:latin typeface="Gill Sans"/>
                <a:ea typeface="Gill Sans"/>
                <a:cs typeface="Gill Sans"/>
                <a:sym typeface="Gill Sans"/>
              </a:endParaRPr>
            </a:p>
          </p:txBody>
        </p:sp>
        <p:sp>
          <p:nvSpPr>
            <p:cNvPr id="379" name="Google Shape;379;p44" descr="down arrow"/>
            <p:cNvSpPr/>
            <p:nvPr/>
          </p:nvSpPr>
          <p:spPr>
            <a:xfrm rot="5400000">
              <a:off x="4358938" y="2954897"/>
              <a:ext cx="354237" cy="330772"/>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80" name="Google Shape;380;p44"/>
            <p:cNvSpPr/>
            <p:nvPr/>
          </p:nvSpPr>
          <p:spPr>
            <a:xfrm>
              <a:off x="3364493" y="3439150"/>
              <a:ext cx="2414958"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1</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2</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3</a:t>
              </a:r>
              <a:endParaRPr sz="800" b="0" i="0" u="none" strike="noStrike" cap="none">
                <a:solidFill>
                  <a:srgbClr val="FFFFFF"/>
                </a:solidFill>
                <a:latin typeface="Gill Sans"/>
                <a:ea typeface="Gill Sans"/>
                <a:cs typeface="Gill Sans"/>
                <a:sym typeface="Gill Sans"/>
              </a:endParaRPr>
            </a:p>
          </p:txBody>
        </p:sp>
        <p:sp>
          <p:nvSpPr>
            <p:cNvPr id="385" name="Google Shape;385;p44"/>
            <p:cNvSpPr txBox="1"/>
            <p:nvPr/>
          </p:nvSpPr>
          <p:spPr>
            <a:xfrm>
              <a:off x="3718700" y="2010425"/>
              <a:ext cx="121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A86E8"/>
                  </a:solidFill>
                  <a:latin typeface="Gill Sans"/>
                  <a:ea typeface="Gill Sans"/>
                  <a:cs typeface="Gill Sans"/>
                  <a:sym typeface="Gill Sans"/>
                </a:rPr>
                <a:t>Summary</a:t>
              </a:r>
              <a:endParaRPr sz="1400" b="0" i="0" u="none" strike="noStrike" cap="none">
                <a:solidFill>
                  <a:srgbClr val="4A86E8"/>
                </a:solidFill>
                <a:latin typeface="Gill Sans"/>
                <a:ea typeface="Gill Sans"/>
                <a:cs typeface="Gill Sans"/>
                <a:sym typeface="Gill Sans"/>
              </a:endParaRPr>
            </a:p>
          </p:txBody>
        </p:sp>
      </p:grpSp>
      <p:sp>
        <p:nvSpPr>
          <p:cNvPr id="381" name="Google Shape;381;p44"/>
          <p:cNvSpPr/>
          <p:nvPr/>
        </p:nvSpPr>
        <p:spPr>
          <a:xfrm>
            <a:off x="6015289" y="90935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rgbClr val="0D5DDF"/>
                </a:solidFill>
                <a:latin typeface="Gill Sans"/>
                <a:ea typeface="Gill Sans"/>
                <a:cs typeface="Gill Sans"/>
                <a:sym typeface="Gill Sans"/>
              </a:rPr>
              <a:t>Challenge</a:t>
            </a:r>
            <a:endParaRPr sz="3200" b="0" i="0" u="none" strike="noStrike" cap="none">
              <a:solidFill>
                <a:srgbClr val="0D5DDF"/>
              </a:solidFill>
              <a:latin typeface="Gill Sans"/>
              <a:ea typeface="Gill Sans"/>
              <a:cs typeface="Gill Sans"/>
              <a:sym typeface="Gill Sans"/>
            </a:endParaRPr>
          </a:p>
        </p:txBody>
      </p:sp>
      <p:grpSp>
        <p:nvGrpSpPr>
          <p:cNvPr id="386" name="Google Shape;386;p44" descr="Yellow graphic of an activity report labeled Challenge, with summary and three actions listed"/>
          <p:cNvGrpSpPr/>
          <p:nvPr/>
        </p:nvGrpSpPr>
        <p:grpSpPr>
          <a:xfrm>
            <a:off x="5841838" y="716175"/>
            <a:ext cx="2486829" cy="3711155"/>
            <a:chOff x="5877763" y="739225"/>
            <a:chExt cx="2486829" cy="3711155"/>
          </a:xfrm>
        </p:grpSpPr>
        <p:sp>
          <p:nvSpPr>
            <p:cNvPr id="387" name="Google Shape;387;p44"/>
            <p:cNvSpPr/>
            <p:nvPr/>
          </p:nvSpPr>
          <p:spPr>
            <a:xfrm>
              <a:off x="5949634" y="739225"/>
              <a:ext cx="2414958" cy="3711155"/>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4"/>
            <p:cNvSpPr/>
            <p:nvPr/>
          </p:nvSpPr>
          <p:spPr>
            <a:xfrm>
              <a:off x="5877763" y="792050"/>
              <a:ext cx="2436011" cy="22674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4"/>
            <p:cNvSpPr/>
            <p:nvPr/>
          </p:nvSpPr>
          <p:spPr>
            <a:xfrm>
              <a:off x="5877806" y="343912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dirty="0">
                  <a:solidFill>
                    <a:srgbClr val="FFFFFF"/>
                  </a:solidFill>
                  <a:latin typeface="Gill Sans"/>
                  <a:ea typeface="Gill Sans"/>
                  <a:cs typeface="Gill Sans"/>
                  <a:sym typeface="Gill Sans"/>
                </a:rPr>
                <a:t>Action 1</a:t>
              </a:r>
              <a:endParaRPr sz="800" b="0" i="0" u="none" strike="noStrike" cap="none" dirty="0">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dirty="0">
                  <a:solidFill>
                    <a:srgbClr val="FFFFFF"/>
                  </a:solidFill>
                  <a:latin typeface="Gill Sans"/>
                  <a:ea typeface="Gill Sans"/>
                  <a:cs typeface="Gill Sans"/>
                  <a:sym typeface="Gill Sans"/>
                </a:rPr>
                <a:t>Action 2</a:t>
              </a:r>
              <a:endParaRPr sz="800" b="0" i="0" u="none" strike="noStrike" cap="none" dirty="0">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dirty="0">
                  <a:solidFill>
                    <a:srgbClr val="FFFFFF"/>
                  </a:solidFill>
                  <a:latin typeface="Gill Sans"/>
                  <a:ea typeface="Gill Sans"/>
                  <a:cs typeface="Gill Sans"/>
                  <a:sym typeface="Gill Sans"/>
                </a:rPr>
                <a:t>Action 3</a:t>
              </a:r>
              <a:endParaRPr sz="800" b="0" i="0" u="none" strike="noStrike" cap="none" dirty="0">
                <a:solidFill>
                  <a:srgbClr val="FFFFFF"/>
                </a:solidFill>
                <a:latin typeface="Gill Sans"/>
                <a:ea typeface="Gill Sans"/>
                <a:cs typeface="Gill Sans"/>
                <a:sym typeface="Gill Sans"/>
              </a:endParaRPr>
            </a:p>
          </p:txBody>
        </p:sp>
        <p:sp>
          <p:nvSpPr>
            <p:cNvPr id="390" name="Google Shape;390;p44"/>
            <p:cNvSpPr txBox="1"/>
            <p:nvPr/>
          </p:nvSpPr>
          <p:spPr>
            <a:xfrm>
              <a:off x="6378375" y="2010425"/>
              <a:ext cx="121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4A86E8"/>
                  </a:solidFill>
                  <a:latin typeface="Gill Sans"/>
                  <a:ea typeface="Gill Sans"/>
                  <a:cs typeface="Gill Sans"/>
                  <a:sym typeface="Gill Sans"/>
                </a:rPr>
                <a:t> Summary</a:t>
              </a:r>
              <a:endParaRPr sz="1400" b="0" i="0" u="none" strike="noStrike" cap="none" dirty="0">
                <a:solidFill>
                  <a:srgbClr val="4A86E8"/>
                </a:solidFill>
                <a:latin typeface="Gill Sans"/>
                <a:ea typeface="Gill Sans"/>
                <a:cs typeface="Gill Sans"/>
                <a:sym typeface="Gill Sans"/>
              </a:endParaRPr>
            </a:p>
          </p:txBody>
        </p:sp>
        <p:sp>
          <p:nvSpPr>
            <p:cNvPr id="391" name="Google Shape;391;p44"/>
            <p:cNvSpPr/>
            <p:nvPr/>
          </p:nvSpPr>
          <p:spPr>
            <a:xfrm>
              <a:off x="6017556" y="932456"/>
              <a:ext cx="2158800" cy="6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rgbClr val="0D5DDF"/>
                  </a:solidFill>
                  <a:latin typeface="Gill Sans"/>
                  <a:ea typeface="Gill Sans"/>
                  <a:cs typeface="Gill Sans"/>
                  <a:sym typeface="Gill Sans"/>
                </a:rPr>
                <a:t>Challenge</a:t>
              </a:r>
              <a:endParaRPr sz="3200" b="0" i="0" u="none" strike="noStrike" cap="none" dirty="0">
                <a:solidFill>
                  <a:srgbClr val="0D5DDF"/>
                </a:solidFill>
                <a:latin typeface="Gill Sans"/>
                <a:ea typeface="Gill Sans"/>
                <a:cs typeface="Gill Sans"/>
                <a:sym typeface="Gill Sans"/>
              </a:endParaRPr>
            </a:p>
          </p:txBody>
        </p:sp>
      </p:grpSp>
      <p:sp>
        <p:nvSpPr>
          <p:cNvPr id="392" name="Google Shape;392;p44" descr="down arrow"/>
          <p:cNvSpPr/>
          <p:nvPr/>
        </p:nvSpPr>
        <p:spPr>
          <a:xfrm rot="5400000">
            <a:off x="6873442" y="2954865"/>
            <a:ext cx="354300" cy="3309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What else did we hear from our partners at the All-IP meeting?</a:t>
            </a:r>
            <a:endParaRPr/>
          </a:p>
        </p:txBody>
      </p:sp>
      <p:sp>
        <p:nvSpPr>
          <p:cNvPr id="444" name="Google Shape;444;p44"/>
          <p:cNvSpPr txBox="1">
            <a:spLocks noGrp="1"/>
          </p:cNvSpPr>
          <p:nvPr>
            <p:ph type="body" idx="1"/>
          </p:nvPr>
        </p:nvSpPr>
        <p:spPr>
          <a:xfrm>
            <a:off x="685800" y="1286662"/>
            <a:ext cx="7772400" cy="3174900"/>
          </a:xfrm>
          <a:prstGeom prst="rect">
            <a:avLst/>
          </a:prstGeom>
        </p:spPr>
        <p:txBody>
          <a:bodyPr spcFirstLastPara="1" wrap="square" lIns="91425" tIns="45700" rIns="91425" bIns="45700" anchor="t" anchorCtr="0">
            <a:noAutofit/>
          </a:bodyPr>
          <a:lstStyle/>
          <a:p>
            <a:pPr marL="457200" lvl="0" indent="-330200" algn="l" rtl="0">
              <a:spcBef>
                <a:spcPts val="0"/>
              </a:spcBef>
              <a:spcAft>
                <a:spcPts val="0"/>
              </a:spcAft>
              <a:buSzPts val="1600"/>
              <a:buChar char="•"/>
            </a:pPr>
            <a:endParaRPr/>
          </a:p>
        </p:txBody>
      </p:sp>
    </p:spTree>
  </p:cSld>
  <p:clrMapOvr>
    <a:masterClrMapping/>
  </p:clrMapOvr>
</p:sld>
</file>

<file path=ppt/theme/theme1.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1992</Words>
  <Application>Microsoft Office PowerPoint</Application>
  <PresentationFormat>On-screen Show (16:9)</PresentationFormat>
  <Paragraphs>215</Paragraphs>
  <Slides>17</Slides>
  <Notes>17</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Roboto</vt:lpstr>
      <vt:lpstr>Gill Sans</vt:lpstr>
      <vt:lpstr>16.9-Template_12.7.2016</vt:lpstr>
      <vt:lpstr>Decisional Meeting for Adaptations from Annual Strategic Portfolio Reviews </vt:lpstr>
      <vt:lpstr>Problem Statement</vt:lpstr>
      <vt:lpstr>Let’s try something different</vt:lpstr>
      <vt:lpstr>Annual Strategic Portfolio Review Process Map</vt:lpstr>
      <vt:lpstr>Site Visit Process Map</vt:lpstr>
      <vt:lpstr>Setting the Scene</vt:lpstr>
      <vt:lpstr>Top Three Accomplishments</vt:lpstr>
      <vt:lpstr>Top Three Challenges That Keep Us Up at Night</vt:lpstr>
      <vt:lpstr>What else did we hear from our partners at the All-IP meeting?</vt:lpstr>
      <vt:lpstr>Learning Networks </vt:lpstr>
      <vt:lpstr>Adaptive Management</vt:lpstr>
      <vt:lpstr>Now, let’s make some plans to implement these adaptations!</vt:lpstr>
      <vt:lpstr>Youth</vt:lpstr>
      <vt:lpstr>Gender and other marginalized groups (esp. persons with disabilities)</vt:lpstr>
      <vt:lpstr>Achieving Results through Partnerships</vt:lpstr>
      <vt:lpstr>Wildcard Slide</vt:lpstr>
      <vt:lpstr>Tell us about your experience with this Portfolio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Decisional Meeting for Adaptations from Annual Strategic Portfolio Reviews </dc:title>
  <cp:lastModifiedBy>Heather Risley</cp:lastModifiedBy>
  <cp:revision>1</cp:revision>
  <dcterms:modified xsi:type="dcterms:W3CDTF">2022-09-30T17:48:19Z</dcterms:modified>
</cp:coreProperties>
</file>